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7"/>
  </p:sldMasterIdLst>
  <p:notesMasterIdLst>
    <p:notesMasterId r:id="rId13"/>
  </p:notesMasterIdLst>
  <p:sldIdLst>
    <p:sldId id="2147375141" r:id="rId8"/>
    <p:sldId id="2147375133" r:id="rId9"/>
    <p:sldId id="2147375135" r:id="rId10"/>
    <p:sldId id="2147375138" r:id="rId11"/>
    <p:sldId id="2147375142" r:id="rId1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59973DD-0431-5197-9779-A471C974707D}" name="Anna Grojec" initials="AG" userId="967b6a3ee7a73f10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1E38"/>
    <a:srgbClr val="77933C"/>
    <a:srgbClr val="4F6228"/>
    <a:srgbClr val="F79645"/>
    <a:srgbClr val="4E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47"/>
    <p:restoredTop sz="94663"/>
  </p:normalViewPr>
  <p:slideViewPr>
    <p:cSldViewPr snapToGrid="0">
      <p:cViewPr varScale="1">
        <p:scale>
          <a:sx n="57" d="100"/>
          <a:sy n="57" d="100"/>
        </p:scale>
        <p:origin x="1324" y="3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notesMaster" Target="notesMasters/notesMaster1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DC753A-9E2D-4249-BF62-2B524170681E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6150"/>
            <a:ext cx="36068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5984C3-55E2-43DF-A5F4-DDAF62DED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685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984C3-55E2-43DF-A5F4-DDAF62DEDB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472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8154" y="679970"/>
            <a:ext cx="9637090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>
            <a:extLst>
              <a:ext uri="{FF2B5EF4-FFF2-40B4-BE49-F238E27FC236}">
                <a16:creationId xmlns:a16="http://schemas.microsoft.com/office/drawing/2014/main" id="{17DB4504-96E6-4AAF-BA6B-053312C6D915}"/>
              </a:ext>
            </a:extLst>
          </p:cNvPr>
          <p:cNvSpPr/>
          <p:nvPr/>
        </p:nvSpPr>
        <p:spPr>
          <a:xfrm>
            <a:off x="174250" y="1466805"/>
            <a:ext cx="2889066" cy="1553804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/>
              <a:t> Limited/no psychological drivers for including people with disabilities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23A8BA2-8B59-BBBA-739C-4E547840A94D}"/>
              </a:ext>
            </a:extLst>
          </p:cNvPr>
          <p:cNvSpPr/>
          <p:nvPr/>
        </p:nvSpPr>
        <p:spPr>
          <a:xfrm>
            <a:off x="5804" y="733425"/>
            <a:ext cx="10687596" cy="268265"/>
          </a:xfrm>
          <a:prstGeom prst="rect">
            <a:avLst/>
          </a:prstGeom>
          <a:solidFill>
            <a:schemeClr val="accent2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>
                <a:solidFill>
                  <a:schemeClr val="bg1"/>
                </a:solidFill>
                <a:cs typeface="Calibri"/>
              </a:rPr>
              <a:t>People discriminate against people with disabilities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70" name="Oval 269">
            <a:extLst>
              <a:ext uri="{FF2B5EF4-FFF2-40B4-BE49-F238E27FC236}">
                <a16:creationId xmlns:a16="http://schemas.microsoft.com/office/drawing/2014/main" id="{4CEBE468-0D03-29BC-52F2-B6E071E1BB97}"/>
              </a:ext>
            </a:extLst>
          </p:cNvPr>
          <p:cNvSpPr/>
          <p:nvPr/>
        </p:nvSpPr>
        <p:spPr>
          <a:xfrm>
            <a:off x="7708899" y="1514387"/>
            <a:ext cx="2663335" cy="145864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No inclusive environment for including people with disabilities  </a:t>
            </a:r>
          </a:p>
        </p:txBody>
      </p:sp>
      <p:sp>
        <p:nvSpPr>
          <p:cNvPr id="591" name="Oval 590">
            <a:extLst>
              <a:ext uri="{FF2B5EF4-FFF2-40B4-BE49-F238E27FC236}">
                <a16:creationId xmlns:a16="http://schemas.microsoft.com/office/drawing/2014/main" id="{4B2521DA-EFB7-C0DD-7312-571AC216044C}"/>
              </a:ext>
            </a:extLst>
          </p:cNvPr>
          <p:cNvSpPr/>
          <p:nvPr/>
        </p:nvSpPr>
        <p:spPr>
          <a:xfrm>
            <a:off x="4049865" y="1494761"/>
            <a:ext cx="2663335" cy="1553804"/>
          </a:xfrm>
          <a:prstGeom prst="ellipse">
            <a:avLst/>
          </a:prstGeom>
          <a:solidFill>
            <a:schemeClr val="accent6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/>
              <a:t> Limited/no sociological drivers for including people with disabilities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42410D8-744A-39E8-F4F6-0DF03577099E}"/>
              </a:ext>
            </a:extLst>
          </p:cNvPr>
          <p:cNvSpPr/>
          <p:nvPr/>
        </p:nvSpPr>
        <p:spPr>
          <a:xfrm>
            <a:off x="571090" y="1427927"/>
            <a:ext cx="2889066" cy="17291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Psychology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4BFB142-5969-1DEC-DBB9-A673CB4A05DF}"/>
              </a:ext>
            </a:extLst>
          </p:cNvPr>
          <p:cNvSpPr/>
          <p:nvPr/>
        </p:nvSpPr>
        <p:spPr>
          <a:xfrm>
            <a:off x="4321984" y="1374868"/>
            <a:ext cx="2889066" cy="172919"/>
          </a:xfrm>
          <a:prstGeom prst="rect">
            <a:avLst/>
          </a:prstGeom>
          <a:solidFill>
            <a:schemeClr val="accent6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Sociology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563564E-6AFB-C4C6-6B2A-FFFCD63E5F0D}"/>
              </a:ext>
            </a:extLst>
          </p:cNvPr>
          <p:cNvSpPr/>
          <p:nvPr/>
        </p:nvSpPr>
        <p:spPr>
          <a:xfrm>
            <a:off x="7880008" y="1376032"/>
            <a:ext cx="2889066" cy="172919"/>
          </a:xfrm>
          <a:prstGeom prst="rect">
            <a:avLst/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Environment </a:t>
            </a:r>
          </a:p>
        </p:txBody>
      </p:sp>
    </p:spTree>
    <p:extLst>
      <p:ext uri="{BB962C8B-B14F-4D97-AF65-F5344CB8AC3E}">
        <p14:creationId xmlns:p14="http://schemas.microsoft.com/office/powerpoint/2010/main" val="717774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2F1D5260-98DE-948B-08DC-76871AB643B8}"/>
              </a:ext>
            </a:extLst>
          </p:cNvPr>
          <p:cNvSpPr/>
          <p:nvPr/>
        </p:nvSpPr>
        <p:spPr>
          <a:xfrm>
            <a:off x="1994005" y="1946607"/>
            <a:ext cx="2479793" cy="692481"/>
          </a:xfrm>
          <a:prstGeom prst="rect">
            <a:avLst/>
          </a:prstGeom>
          <a:solidFill>
            <a:schemeClr val="accent5">
              <a:lumMod val="20000"/>
              <a:lumOff val="80000"/>
              <a:alpha val="30162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LB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D2A58A4-2211-DE9C-4AE9-14B388EBA756}"/>
              </a:ext>
            </a:extLst>
          </p:cNvPr>
          <p:cNvSpPr/>
          <p:nvPr/>
        </p:nvSpPr>
        <p:spPr>
          <a:xfrm>
            <a:off x="8731132" y="3989001"/>
            <a:ext cx="1519054" cy="2831487"/>
          </a:xfrm>
          <a:prstGeom prst="rect">
            <a:avLst/>
          </a:prstGeom>
          <a:solidFill>
            <a:srgbClr val="F79645">
              <a:alpha val="19744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LB" dirty="0"/>
          </a:p>
        </p:txBody>
      </p:sp>
      <p:sp>
        <p:nvSpPr>
          <p:cNvPr id="387" name="Rectangle 386">
            <a:extLst>
              <a:ext uri="{FF2B5EF4-FFF2-40B4-BE49-F238E27FC236}">
                <a16:creationId xmlns:a16="http://schemas.microsoft.com/office/drawing/2014/main" id="{378D085D-E480-C141-8BFD-45F09CAE1BC9}"/>
              </a:ext>
            </a:extLst>
          </p:cNvPr>
          <p:cNvSpPr/>
          <p:nvPr/>
        </p:nvSpPr>
        <p:spPr>
          <a:xfrm>
            <a:off x="3368661" y="6416454"/>
            <a:ext cx="2882748" cy="696494"/>
          </a:xfrm>
          <a:prstGeom prst="rect">
            <a:avLst/>
          </a:prstGeom>
          <a:solidFill>
            <a:schemeClr val="bg2">
              <a:alpha val="60121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LB"/>
          </a:p>
        </p:txBody>
      </p:sp>
      <p:sp>
        <p:nvSpPr>
          <p:cNvPr id="336" name="Rectangle 335">
            <a:extLst>
              <a:ext uri="{FF2B5EF4-FFF2-40B4-BE49-F238E27FC236}">
                <a16:creationId xmlns:a16="http://schemas.microsoft.com/office/drawing/2014/main" id="{93E43025-EB0B-5905-F391-C4449984398A}"/>
              </a:ext>
            </a:extLst>
          </p:cNvPr>
          <p:cNvSpPr/>
          <p:nvPr/>
        </p:nvSpPr>
        <p:spPr>
          <a:xfrm>
            <a:off x="294759" y="4052692"/>
            <a:ext cx="1189384" cy="1228982"/>
          </a:xfrm>
          <a:prstGeom prst="rect">
            <a:avLst/>
          </a:prstGeom>
          <a:solidFill>
            <a:schemeClr val="bg2">
              <a:alpha val="60121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LB"/>
          </a:p>
        </p:txBody>
      </p:sp>
      <p:sp>
        <p:nvSpPr>
          <p:cNvPr id="307" name="Rectangle 306">
            <a:extLst>
              <a:ext uri="{FF2B5EF4-FFF2-40B4-BE49-F238E27FC236}">
                <a16:creationId xmlns:a16="http://schemas.microsoft.com/office/drawing/2014/main" id="{9D7D7C5A-F51E-F13B-10D3-2E4630C27AE8}"/>
              </a:ext>
            </a:extLst>
          </p:cNvPr>
          <p:cNvSpPr/>
          <p:nvPr/>
        </p:nvSpPr>
        <p:spPr>
          <a:xfrm>
            <a:off x="305574" y="876222"/>
            <a:ext cx="1587871" cy="2538889"/>
          </a:xfrm>
          <a:prstGeom prst="rect">
            <a:avLst/>
          </a:prstGeom>
          <a:solidFill>
            <a:schemeClr val="bg2">
              <a:alpha val="60121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LB"/>
          </a:p>
        </p:txBody>
      </p:sp>
      <p:sp>
        <p:nvSpPr>
          <p:cNvPr id="89" name="object 3">
            <a:extLst>
              <a:ext uri="{FF2B5EF4-FFF2-40B4-BE49-F238E27FC236}">
                <a16:creationId xmlns:a16="http://schemas.microsoft.com/office/drawing/2014/main" id="{C1B3D3A0-8A87-6B10-A724-FDEDA0A9FB2C}"/>
              </a:ext>
            </a:extLst>
          </p:cNvPr>
          <p:cNvSpPr/>
          <p:nvPr/>
        </p:nvSpPr>
        <p:spPr>
          <a:xfrm>
            <a:off x="3425081" y="2106647"/>
            <a:ext cx="4088129" cy="4087495"/>
          </a:xfrm>
          <a:custGeom>
            <a:avLst/>
            <a:gdLst/>
            <a:ahLst/>
            <a:cxnLst/>
            <a:rect l="l" t="t" r="r" b="b"/>
            <a:pathLst>
              <a:path w="4088129" h="4087495">
                <a:moveTo>
                  <a:pt x="2043760" y="0"/>
                </a:moveTo>
                <a:lnTo>
                  <a:pt x="1995518" y="558"/>
                </a:lnTo>
                <a:lnTo>
                  <a:pt x="1947550" y="2224"/>
                </a:lnTo>
                <a:lnTo>
                  <a:pt x="1899869" y="4986"/>
                </a:lnTo>
                <a:lnTo>
                  <a:pt x="1852486" y="8832"/>
                </a:lnTo>
                <a:lnTo>
                  <a:pt x="1805414" y="13749"/>
                </a:lnTo>
                <a:lnTo>
                  <a:pt x="1758665" y="19725"/>
                </a:lnTo>
                <a:lnTo>
                  <a:pt x="1712251" y="26749"/>
                </a:lnTo>
                <a:lnTo>
                  <a:pt x="1666185" y="34806"/>
                </a:lnTo>
                <a:lnTo>
                  <a:pt x="1620478" y="43886"/>
                </a:lnTo>
                <a:lnTo>
                  <a:pt x="1575144" y="53976"/>
                </a:lnTo>
                <a:lnTo>
                  <a:pt x="1530194" y="65064"/>
                </a:lnTo>
                <a:lnTo>
                  <a:pt x="1485641" y="77137"/>
                </a:lnTo>
                <a:lnTo>
                  <a:pt x="1441497" y="90183"/>
                </a:lnTo>
                <a:lnTo>
                  <a:pt x="1397773" y="104190"/>
                </a:lnTo>
                <a:lnTo>
                  <a:pt x="1354484" y="119146"/>
                </a:lnTo>
                <a:lnTo>
                  <a:pt x="1311639" y="135039"/>
                </a:lnTo>
                <a:lnTo>
                  <a:pt x="1269253" y="151855"/>
                </a:lnTo>
                <a:lnTo>
                  <a:pt x="1227337" y="169584"/>
                </a:lnTo>
                <a:lnTo>
                  <a:pt x="1185904" y="188212"/>
                </a:lnTo>
                <a:lnTo>
                  <a:pt x="1144966" y="207727"/>
                </a:lnTo>
                <a:lnTo>
                  <a:pt x="1104534" y="228117"/>
                </a:lnTo>
                <a:lnTo>
                  <a:pt x="1064622" y="249371"/>
                </a:lnTo>
                <a:lnTo>
                  <a:pt x="1025241" y="271475"/>
                </a:lnTo>
                <a:lnTo>
                  <a:pt x="986405" y="294417"/>
                </a:lnTo>
                <a:lnTo>
                  <a:pt x="948124" y="318185"/>
                </a:lnTo>
                <a:lnTo>
                  <a:pt x="910412" y="342766"/>
                </a:lnTo>
                <a:lnTo>
                  <a:pt x="873280" y="368150"/>
                </a:lnTo>
                <a:lnTo>
                  <a:pt x="836741" y="394322"/>
                </a:lnTo>
                <a:lnTo>
                  <a:pt x="800808" y="421271"/>
                </a:lnTo>
                <a:lnTo>
                  <a:pt x="765492" y="448986"/>
                </a:lnTo>
                <a:lnTo>
                  <a:pt x="730806" y="477452"/>
                </a:lnTo>
                <a:lnTo>
                  <a:pt x="696761" y="506659"/>
                </a:lnTo>
                <a:lnTo>
                  <a:pt x="663371" y="536593"/>
                </a:lnTo>
                <a:lnTo>
                  <a:pt x="630648" y="567243"/>
                </a:lnTo>
                <a:lnTo>
                  <a:pt x="598603" y="598597"/>
                </a:lnTo>
                <a:lnTo>
                  <a:pt x="567249" y="630641"/>
                </a:lnTo>
                <a:lnTo>
                  <a:pt x="536599" y="663364"/>
                </a:lnTo>
                <a:lnTo>
                  <a:pt x="506664" y="696754"/>
                </a:lnTo>
                <a:lnTo>
                  <a:pt x="477457" y="730798"/>
                </a:lnTo>
                <a:lnTo>
                  <a:pt x="448991" y="765484"/>
                </a:lnTo>
                <a:lnTo>
                  <a:pt x="421276" y="800800"/>
                </a:lnTo>
                <a:lnTo>
                  <a:pt x="394327" y="836733"/>
                </a:lnTo>
                <a:lnTo>
                  <a:pt x="368154" y="873272"/>
                </a:lnTo>
                <a:lnTo>
                  <a:pt x="342770" y="910403"/>
                </a:lnTo>
                <a:lnTo>
                  <a:pt x="318188" y="948115"/>
                </a:lnTo>
                <a:lnTo>
                  <a:pt x="294420" y="986395"/>
                </a:lnTo>
                <a:lnTo>
                  <a:pt x="271478" y="1025232"/>
                </a:lnTo>
                <a:lnTo>
                  <a:pt x="249374" y="1064612"/>
                </a:lnTo>
                <a:lnTo>
                  <a:pt x="228120" y="1104524"/>
                </a:lnTo>
                <a:lnTo>
                  <a:pt x="207730" y="1144955"/>
                </a:lnTo>
                <a:lnTo>
                  <a:pt x="188214" y="1185894"/>
                </a:lnTo>
                <a:lnTo>
                  <a:pt x="169586" y="1227327"/>
                </a:lnTo>
                <a:lnTo>
                  <a:pt x="151857" y="1269243"/>
                </a:lnTo>
                <a:lnTo>
                  <a:pt x="135040" y="1311628"/>
                </a:lnTo>
                <a:lnTo>
                  <a:pt x="119148" y="1354472"/>
                </a:lnTo>
                <a:lnTo>
                  <a:pt x="104192" y="1397762"/>
                </a:lnTo>
                <a:lnTo>
                  <a:pt x="90184" y="1441485"/>
                </a:lnTo>
                <a:lnTo>
                  <a:pt x="77138" y="1485629"/>
                </a:lnTo>
                <a:lnTo>
                  <a:pt x="65064" y="1530182"/>
                </a:lnTo>
                <a:lnTo>
                  <a:pt x="53977" y="1575132"/>
                </a:lnTo>
                <a:lnTo>
                  <a:pt x="43887" y="1620466"/>
                </a:lnTo>
                <a:lnTo>
                  <a:pt x="34807" y="1666173"/>
                </a:lnTo>
                <a:lnTo>
                  <a:pt x="26749" y="1712239"/>
                </a:lnTo>
                <a:lnTo>
                  <a:pt x="19726" y="1758652"/>
                </a:lnTo>
                <a:lnTo>
                  <a:pt x="13749" y="1805402"/>
                </a:lnTo>
                <a:lnTo>
                  <a:pt x="8832" y="1852474"/>
                </a:lnTo>
                <a:lnTo>
                  <a:pt x="4986" y="1899856"/>
                </a:lnTo>
                <a:lnTo>
                  <a:pt x="2224" y="1947538"/>
                </a:lnTo>
                <a:lnTo>
                  <a:pt x="558" y="1995505"/>
                </a:lnTo>
                <a:lnTo>
                  <a:pt x="0" y="2043747"/>
                </a:lnTo>
                <a:lnTo>
                  <a:pt x="558" y="2091989"/>
                </a:lnTo>
                <a:lnTo>
                  <a:pt x="2224" y="2139956"/>
                </a:lnTo>
                <a:lnTo>
                  <a:pt x="4986" y="2187638"/>
                </a:lnTo>
                <a:lnTo>
                  <a:pt x="8832" y="2235020"/>
                </a:lnTo>
                <a:lnTo>
                  <a:pt x="13749" y="2282092"/>
                </a:lnTo>
                <a:lnTo>
                  <a:pt x="19726" y="2328842"/>
                </a:lnTo>
                <a:lnTo>
                  <a:pt x="26749" y="2375255"/>
                </a:lnTo>
                <a:lnTo>
                  <a:pt x="34807" y="2421321"/>
                </a:lnTo>
                <a:lnTo>
                  <a:pt x="43887" y="2467028"/>
                </a:lnTo>
                <a:lnTo>
                  <a:pt x="53977" y="2512362"/>
                </a:lnTo>
                <a:lnTo>
                  <a:pt x="65064" y="2557312"/>
                </a:lnTo>
                <a:lnTo>
                  <a:pt x="77138" y="2601865"/>
                </a:lnTo>
                <a:lnTo>
                  <a:pt x="90184" y="2646009"/>
                </a:lnTo>
                <a:lnTo>
                  <a:pt x="104192" y="2689732"/>
                </a:lnTo>
                <a:lnTo>
                  <a:pt x="119148" y="2733022"/>
                </a:lnTo>
                <a:lnTo>
                  <a:pt x="135040" y="2775866"/>
                </a:lnTo>
                <a:lnTo>
                  <a:pt x="151857" y="2818251"/>
                </a:lnTo>
                <a:lnTo>
                  <a:pt x="169586" y="2860167"/>
                </a:lnTo>
                <a:lnTo>
                  <a:pt x="188214" y="2901600"/>
                </a:lnTo>
                <a:lnTo>
                  <a:pt x="207730" y="2942539"/>
                </a:lnTo>
                <a:lnTo>
                  <a:pt x="228120" y="2982970"/>
                </a:lnTo>
                <a:lnTo>
                  <a:pt x="249374" y="3022882"/>
                </a:lnTo>
                <a:lnTo>
                  <a:pt x="271478" y="3062262"/>
                </a:lnTo>
                <a:lnTo>
                  <a:pt x="294420" y="3101099"/>
                </a:lnTo>
                <a:lnTo>
                  <a:pt x="318188" y="3139379"/>
                </a:lnTo>
                <a:lnTo>
                  <a:pt x="342770" y="3177091"/>
                </a:lnTo>
                <a:lnTo>
                  <a:pt x="368154" y="3214222"/>
                </a:lnTo>
                <a:lnTo>
                  <a:pt x="394327" y="3250761"/>
                </a:lnTo>
                <a:lnTo>
                  <a:pt x="421276" y="3286694"/>
                </a:lnTo>
                <a:lnTo>
                  <a:pt x="448991" y="3322010"/>
                </a:lnTo>
                <a:lnTo>
                  <a:pt x="477457" y="3356696"/>
                </a:lnTo>
                <a:lnTo>
                  <a:pt x="506664" y="3390740"/>
                </a:lnTo>
                <a:lnTo>
                  <a:pt x="536599" y="3424130"/>
                </a:lnTo>
                <a:lnTo>
                  <a:pt x="567249" y="3456853"/>
                </a:lnTo>
                <a:lnTo>
                  <a:pt x="598603" y="3488897"/>
                </a:lnTo>
                <a:lnTo>
                  <a:pt x="630648" y="3520251"/>
                </a:lnTo>
                <a:lnTo>
                  <a:pt x="663371" y="3550901"/>
                </a:lnTo>
                <a:lnTo>
                  <a:pt x="696761" y="3580835"/>
                </a:lnTo>
                <a:lnTo>
                  <a:pt x="730806" y="3610042"/>
                </a:lnTo>
                <a:lnTo>
                  <a:pt x="765492" y="3638508"/>
                </a:lnTo>
                <a:lnTo>
                  <a:pt x="800808" y="3666223"/>
                </a:lnTo>
                <a:lnTo>
                  <a:pt x="836741" y="3693172"/>
                </a:lnTo>
                <a:lnTo>
                  <a:pt x="873280" y="3719344"/>
                </a:lnTo>
                <a:lnTo>
                  <a:pt x="910412" y="3744728"/>
                </a:lnTo>
                <a:lnTo>
                  <a:pt x="948124" y="3769309"/>
                </a:lnTo>
                <a:lnTo>
                  <a:pt x="986405" y="3793077"/>
                </a:lnTo>
                <a:lnTo>
                  <a:pt x="1025241" y="3816019"/>
                </a:lnTo>
                <a:lnTo>
                  <a:pt x="1064622" y="3838123"/>
                </a:lnTo>
                <a:lnTo>
                  <a:pt x="1104534" y="3859377"/>
                </a:lnTo>
                <a:lnTo>
                  <a:pt x="1144966" y="3879767"/>
                </a:lnTo>
                <a:lnTo>
                  <a:pt x="1185904" y="3899282"/>
                </a:lnTo>
                <a:lnTo>
                  <a:pt x="1227337" y="3917910"/>
                </a:lnTo>
                <a:lnTo>
                  <a:pt x="1269253" y="3935639"/>
                </a:lnTo>
                <a:lnTo>
                  <a:pt x="1311639" y="3952455"/>
                </a:lnTo>
                <a:lnTo>
                  <a:pt x="1354484" y="3968348"/>
                </a:lnTo>
                <a:lnTo>
                  <a:pt x="1397773" y="3983304"/>
                </a:lnTo>
                <a:lnTo>
                  <a:pt x="1441497" y="3997311"/>
                </a:lnTo>
                <a:lnTo>
                  <a:pt x="1485641" y="4010357"/>
                </a:lnTo>
                <a:lnTo>
                  <a:pt x="1530194" y="4022430"/>
                </a:lnTo>
                <a:lnTo>
                  <a:pt x="1575144" y="4033518"/>
                </a:lnTo>
                <a:lnTo>
                  <a:pt x="1620478" y="4043608"/>
                </a:lnTo>
                <a:lnTo>
                  <a:pt x="1666185" y="4052688"/>
                </a:lnTo>
                <a:lnTo>
                  <a:pt x="1712251" y="4060745"/>
                </a:lnTo>
                <a:lnTo>
                  <a:pt x="1758665" y="4067769"/>
                </a:lnTo>
                <a:lnTo>
                  <a:pt x="1805414" y="4073745"/>
                </a:lnTo>
                <a:lnTo>
                  <a:pt x="1852486" y="4078662"/>
                </a:lnTo>
                <a:lnTo>
                  <a:pt x="1899869" y="4082508"/>
                </a:lnTo>
                <a:lnTo>
                  <a:pt x="1947550" y="4085270"/>
                </a:lnTo>
                <a:lnTo>
                  <a:pt x="1995518" y="4086936"/>
                </a:lnTo>
                <a:lnTo>
                  <a:pt x="2043760" y="4087495"/>
                </a:lnTo>
                <a:lnTo>
                  <a:pt x="2092001" y="4086936"/>
                </a:lnTo>
                <a:lnTo>
                  <a:pt x="2139968" y="4085270"/>
                </a:lnTo>
                <a:lnTo>
                  <a:pt x="2187649" y="4082508"/>
                </a:lnTo>
                <a:lnTo>
                  <a:pt x="2235031" y="4078662"/>
                </a:lnTo>
                <a:lnTo>
                  <a:pt x="2282103" y="4073745"/>
                </a:lnTo>
                <a:lnTo>
                  <a:pt x="2328851" y="4067769"/>
                </a:lnTo>
                <a:lnTo>
                  <a:pt x="2375265" y="4060745"/>
                </a:lnTo>
                <a:lnTo>
                  <a:pt x="2421331" y="4052688"/>
                </a:lnTo>
                <a:lnTo>
                  <a:pt x="2467037" y="4043608"/>
                </a:lnTo>
                <a:lnTo>
                  <a:pt x="2512371" y="4033518"/>
                </a:lnTo>
                <a:lnTo>
                  <a:pt x="2557320" y="4022430"/>
                </a:lnTo>
                <a:lnTo>
                  <a:pt x="2601873" y="4010357"/>
                </a:lnTo>
                <a:lnTo>
                  <a:pt x="2646017" y="3997311"/>
                </a:lnTo>
                <a:lnTo>
                  <a:pt x="2689740" y="3983304"/>
                </a:lnTo>
                <a:lnTo>
                  <a:pt x="2733029" y="3968348"/>
                </a:lnTo>
                <a:lnTo>
                  <a:pt x="2775873" y="3952455"/>
                </a:lnTo>
                <a:lnTo>
                  <a:pt x="2818259" y="3935639"/>
                </a:lnTo>
                <a:lnTo>
                  <a:pt x="2860174" y="3917910"/>
                </a:lnTo>
                <a:lnTo>
                  <a:pt x="2901607" y="3899282"/>
                </a:lnTo>
                <a:lnTo>
                  <a:pt x="2942546" y="3879767"/>
                </a:lnTo>
                <a:lnTo>
                  <a:pt x="2982977" y="3859377"/>
                </a:lnTo>
                <a:lnTo>
                  <a:pt x="3022889" y="3838123"/>
                </a:lnTo>
                <a:lnTo>
                  <a:pt x="3062269" y="3816019"/>
                </a:lnTo>
                <a:lnTo>
                  <a:pt x="3101106" y="3793077"/>
                </a:lnTo>
                <a:lnTo>
                  <a:pt x="3139386" y="3769309"/>
                </a:lnTo>
                <a:lnTo>
                  <a:pt x="3177098" y="3744728"/>
                </a:lnTo>
                <a:lnTo>
                  <a:pt x="3214230" y="3719344"/>
                </a:lnTo>
                <a:lnTo>
                  <a:pt x="3250768" y="3693172"/>
                </a:lnTo>
                <a:lnTo>
                  <a:pt x="3286701" y="3666223"/>
                </a:lnTo>
                <a:lnTo>
                  <a:pt x="3322017" y="3638508"/>
                </a:lnTo>
                <a:lnTo>
                  <a:pt x="3356703" y="3610042"/>
                </a:lnTo>
                <a:lnTo>
                  <a:pt x="3390748" y="3580835"/>
                </a:lnTo>
                <a:lnTo>
                  <a:pt x="3424137" y="3550901"/>
                </a:lnTo>
                <a:lnTo>
                  <a:pt x="3456861" y="3520251"/>
                </a:lnTo>
                <a:lnTo>
                  <a:pt x="3488905" y="3488897"/>
                </a:lnTo>
                <a:lnTo>
                  <a:pt x="3520259" y="3456853"/>
                </a:lnTo>
                <a:lnTo>
                  <a:pt x="3550909" y="3424130"/>
                </a:lnTo>
                <a:lnTo>
                  <a:pt x="3580844" y="3390740"/>
                </a:lnTo>
                <a:lnTo>
                  <a:pt x="3610051" y="3356696"/>
                </a:lnTo>
                <a:lnTo>
                  <a:pt x="3638517" y="3322010"/>
                </a:lnTo>
                <a:lnTo>
                  <a:pt x="3666231" y="3286694"/>
                </a:lnTo>
                <a:lnTo>
                  <a:pt x="3693181" y="3250761"/>
                </a:lnTo>
                <a:lnTo>
                  <a:pt x="3719354" y="3214222"/>
                </a:lnTo>
                <a:lnTo>
                  <a:pt x="3744737" y="3177091"/>
                </a:lnTo>
                <a:lnTo>
                  <a:pt x="3769319" y="3139379"/>
                </a:lnTo>
                <a:lnTo>
                  <a:pt x="3793087" y="3101099"/>
                </a:lnTo>
                <a:lnTo>
                  <a:pt x="3816029" y="3062262"/>
                </a:lnTo>
                <a:lnTo>
                  <a:pt x="3838133" y="3022882"/>
                </a:lnTo>
                <a:lnTo>
                  <a:pt x="3859387" y="2982970"/>
                </a:lnTo>
                <a:lnTo>
                  <a:pt x="3879777" y="2942539"/>
                </a:lnTo>
                <a:lnTo>
                  <a:pt x="3899293" y="2901600"/>
                </a:lnTo>
                <a:lnTo>
                  <a:pt x="3917921" y="2860167"/>
                </a:lnTo>
                <a:lnTo>
                  <a:pt x="3935650" y="2818251"/>
                </a:lnTo>
                <a:lnTo>
                  <a:pt x="3952466" y="2775866"/>
                </a:lnTo>
                <a:lnTo>
                  <a:pt x="3968359" y="2733022"/>
                </a:lnTo>
                <a:lnTo>
                  <a:pt x="3983315" y="2689732"/>
                </a:lnTo>
                <a:lnTo>
                  <a:pt x="3997323" y="2646009"/>
                </a:lnTo>
                <a:lnTo>
                  <a:pt x="4010369" y="2601865"/>
                </a:lnTo>
                <a:lnTo>
                  <a:pt x="4022442" y="2557312"/>
                </a:lnTo>
                <a:lnTo>
                  <a:pt x="4033530" y="2512362"/>
                </a:lnTo>
                <a:lnTo>
                  <a:pt x="4043620" y="2467028"/>
                </a:lnTo>
                <a:lnTo>
                  <a:pt x="4052700" y="2421321"/>
                </a:lnTo>
                <a:lnTo>
                  <a:pt x="4060758" y="2375255"/>
                </a:lnTo>
                <a:lnTo>
                  <a:pt x="4067781" y="2328842"/>
                </a:lnTo>
                <a:lnTo>
                  <a:pt x="4073757" y="2282092"/>
                </a:lnTo>
                <a:lnTo>
                  <a:pt x="4078675" y="2235020"/>
                </a:lnTo>
                <a:lnTo>
                  <a:pt x="4082520" y="2187638"/>
                </a:lnTo>
                <a:lnTo>
                  <a:pt x="4085283" y="2139956"/>
                </a:lnTo>
                <a:lnTo>
                  <a:pt x="4086949" y="2091989"/>
                </a:lnTo>
                <a:lnTo>
                  <a:pt x="4087507" y="2043747"/>
                </a:lnTo>
                <a:lnTo>
                  <a:pt x="4086949" y="1995505"/>
                </a:lnTo>
                <a:lnTo>
                  <a:pt x="4085283" y="1947538"/>
                </a:lnTo>
                <a:lnTo>
                  <a:pt x="4082520" y="1899856"/>
                </a:lnTo>
                <a:lnTo>
                  <a:pt x="4078675" y="1852474"/>
                </a:lnTo>
                <a:lnTo>
                  <a:pt x="4073757" y="1805402"/>
                </a:lnTo>
                <a:lnTo>
                  <a:pt x="4067781" y="1758652"/>
                </a:lnTo>
                <a:lnTo>
                  <a:pt x="4060758" y="1712239"/>
                </a:lnTo>
                <a:lnTo>
                  <a:pt x="4052700" y="1666173"/>
                </a:lnTo>
                <a:lnTo>
                  <a:pt x="4043620" y="1620466"/>
                </a:lnTo>
                <a:lnTo>
                  <a:pt x="4033530" y="1575132"/>
                </a:lnTo>
                <a:lnTo>
                  <a:pt x="4022442" y="1530182"/>
                </a:lnTo>
                <a:lnTo>
                  <a:pt x="4010369" y="1485629"/>
                </a:lnTo>
                <a:lnTo>
                  <a:pt x="3997323" y="1441485"/>
                </a:lnTo>
                <a:lnTo>
                  <a:pt x="3983315" y="1397762"/>
                </a:lnTo>
                <a:lnTo>
                  <a:pt x="3968359" y="1354472"/>
                </a:lnTo>
                <a:lnTo>
                  <a:pt x="3952466" y="1311628"/>
                </a:lnTo>
                <a:lnTo>
                  <a:pt x="3935650" y="1269243"/>
                </a:lnTo>
                <a:lnTo>
                  <a:pt x="3917921" y="1227327"/>
                </a:lnTo>
                <a:lnTo>
                  <a:pt x="3899293" y="1185894"/>
                </a:lnTo>
                <a:lnTo>
                  <a:pt x="3879777" y="1144955"/>
                </a:lnTo>
                <a:lnTo>
                  <a:pt x="3859387" y="1104524"/>
                </a:lnTo>
                <a:lnTo>
                  <a:pt x="3838133" y="1064612"/>
                </a:lnTo>
                <a:lnTo>
                  <a:pt x="3816029" y="1025232"/>
                </a:lnTo>
                <a:lnTo>
                  <a:pt x="3793087" y="986395"/>
                </a:lnTo>
                <a:lnTo>
                  <a:pt x="3769319" y="948115"/>
                </a:lnTo>
                <a:lnTo>
                  <a:pt x="3744737" y="910403"/>
                </a:lnTo>
                <a:lnTo>
                  <a:pt x="3719354" y="873272"/>
                </a:lnTo>
                <a:lnTo>
                  <a:pt x="3693181" y="836733"/>
                </a:lnTo>
                <a:lnTo>
                  <a:pt x="3666231" y="800800"/>
                </a:lnTo>
                <a:lnTo>
                  <a:pt x="3638517" y="765484"/>
                </a:lnTo>
                <a:lnTo>
                  <a:pt x="3610051" y="730798"/>
                </a:lnTo>
                <a:lnTo>
                  <a:pt x="3580844" y="696754"/>
                </a:lnTo>
                <a:lnTo>
                  <a:pt x="3550909" y="663364"/>
                </a:lnTo>
                <a:lnTo>
                  <a:pt x="3520259" y="630641"/>
                </a:lnTo>
                <a:lnTo>
                  <a:pt x="3488905" y="598597"/>
                </a:lnTo>
                <a:lnTo>
                  <a:pt x="3456861" y="567243"/>
                </a:lnTo>
                <a:lnTo>
                  <a:pt x="3424137" y="536593"/>
                </a:lnTo>
                <a:lnTo>
                  <a:pt x="3390748" y="506659"/>
                </a:lnTo>
                <a:lnTo>
                  <a:pt x="3356703" y="477452"/>
                </a:lnTo>
                <a:lnTo>
                  <a:pt x="3322017" y="448986"/>
                </a:lnTo>
                <a:lnTo>
                  <a:pt x="3286701" y="421271"/>
                </a:lnTo>
                <a:lnTo>
                  <a:pt x="3250768" y="394322"/>
                </a:lnTo>
                <a:lnTo>
                  <a:pt x="3214230" y="368150"/>
                </a:lnTo>
                <a:lnTo>
                  <a:pt x="3177098" y="342766"/>
                </a:lnTo>
                <a:lnTo>
                  <a:pt x="3139386" y="318185"/>
                </a:lnTo>
                <a:lnTo>
                  <a:pt x="3101106" y="294417"/>
                </a:lnTo>
                <a:lnTo>
                  <a:pt x="3062269" y="271475"/>
                </a:lnTo>
                <a:lnTo>
                  <a:pt x="3022889" y="249371"/>
                </a:lnTo>
                <a:lnTo>
                  <a:pt x="2982977" y="228117"/>
                </a:lnTo>
                <a:lnTo>
                  <a:pt x="2942546" y="207727"/>
                </a:lnTo>
                <a:lnTo>
                  <a:pt x="2901607" y="188212"/>
                </a:lnTo>
                <a:lnTo>
                  <a:pt x="2860174" y="169584"/>
                </a:lnTo>
                <a:lnTo>
                  <a:pt x="2818259" y="151855"/>
                </a:lnTo>
                <a:lnTo>
                  <a:pt x="2775873" y="135039"/>
                </a:lnTo>
                <a:lnTo>
                  <a:pt x="2733029" y="119146"/>
                </a:lnTo>
                <a:lnTo>
                  <a:pt x="2689740" y="104190"/>
                </a:lnTo>
                <a:lnTo>
                  <a:pt x="2646017" y="90183"/>
                </a:lnTo>
                <a:lnTo>
                  <a:pt x="2601873" y="77137"/>
                </a:lnTo>
                <a:lnTo>
                  <a:pt x="2557320" y="65064"/>
                </a:lnTo>
                <a:lnTo>
                  <a:pt x="2512371" y="53976"/>
                </a:lnTo>
                <a:lnTo>
                  <a:pt x="2467037" y="43886"/>
                </a:lnTo>
                <a:lnTo>
                  <a:pt x="2421331" y="34806"/>
                </a:lnTo>
                <a:lnTo>
                  <a:pt x="2375265" y="26749"/>
                </a:lnTo>
                <a:lnTo>
                  <a:pt x="2328851" y="19725"/>
                </a:lnTo>
                <a:lnTo>
                  <a:pt x="2282103" y="13749"/>
                </a:lnTo>
                <a:lnTo>
                  <a:pt x="2235031" y="8832"/>
                </a:lnTo>
                <a:lnTo>
                  <a:pt x="2187649" y="4986"/>
                </a:lnTo>
                <a:lnTo>
                  <a:pt x="2139968" y="2224"/>
                </a:lnTo>
                <a:lnTo>
                  <a:pt x="2092001" y="558"/>
                </a:lnTo>
                <a:lnTo>
                  <a:pt x="2043760" y="0"/>
                </a:lnTo>
                <a:close/>
              </a:path>
            </a:pathLst>
          </a:custGeom>
          <a:solidFill>
            <a:srgbClr val="D9D2CB"/>
          </a:solidFill>
        </p:spPr>
        <p:txBody>
          <a:bodyPr wrap="square" lIns="0" tIns="0" rIns="0" bIns="0" rtlCol="0"/>
          <a:lstStyle/>
          <a:p>
            <a:pPr algn="l" rtl="0"/>
            <a:endParaRPr dirty="0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5BB147C5-CE99-BE25-6C01-C11AD3303E46}"/>
              </a:ext>
            </a:extLst>
          </p:cNvPr>
          <p:cNvSpPr/>
          <p:nvPr/>
        </p:nvSpPr>
        <p:spPr>
          <a:xfrm>
            <a:off x="3607581" y="2295146"/>
            <a:ext cx="3734513" cy="375053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LB"/>
          </a:p>
        </p:txBody>
      </p:sp>
      <p:sp>
        <p:nvSpPr>
          <p:cNvPr id="269" name="Rectangle 268">
            <a:extLst>
              <a:ext uri="{FF2B5EF4-FFF2-40B4-BE49-F238E27FC236}">
                <a16:creationId xmlns:a16="http://schemas.microsoft.com/office/drawing/2014/main" id="{75DB48E3-3ACD-ED9E-ADD2-A5EE4D34236C}"/>
              </a:ext>
            </a:extLst>
          </p:cNvPr>
          <p:cNvSpPr/>
          <p:nvPr/>
        </p:nvSpPr>
        <p:spPr>
          <a:xfrm>
            <a:off x="5510931" y="3695611"/>
            <a:ext cx="1371527" cy="1997116"/>
          </a:xfrm>
          <a:prstGeom prst="rect">
            <a:avLst/>
          </a:prstGeom>
          <a:solidFill>
            <a:srgbClr val="F79645">
              <a:alpha val="19744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LB"/>
          </a:p>
        </p:txBody>
      </p:sp>
      <p:sp>
        <p:nvSpPr>
          <p:cNvPr id="264" name="Rectangle 263">
            <a:extLst>
              <a:ext uri="{FF2B5EF4-FFF2-40B4-BE49-F238E27FC236}">
                <a16:creationId xmlns:a16="http://schemas.microsoft.com/office/drawing/2014/main" id="{4010AD94-AA2A-FF87-95D5-84871CCAE32D}"/>
              </a:ext>
            </a:extLst>
          </p:cNvPr>
          <p:cNvSpPr/>
          <p:nvPr/>
        </p:nvSpPr>
        <p:spPr>
          <a:xfrm>
            <a:off x="4092434" y="2538111"/>
            <a:ext cx="2808668" cy="867628"/>
          </a:xfrm>
          <a:prstGeom prst="rect">
            <a:avLst/>
          </a:prstGeom>
          <a:solidFill>
            <a:schemeClr val="accent1">
              <a:alpha val="19744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LB"/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1A2B433C-B097-1032-BAD8-2B2DD6F78DEA}"/>
              </a:ext>
            </a:extLst>
          </p:cNvPr>
          <p:cNvSpPr/>
          <p:nvPr/>
        </p:nvSpPr>
        <p:spPr>
          <a:xfrm>
            <a:off x="2510368" y="1203263"/>
            <a:ext cx="4629206" cy="747728"/>
          </a:xfrm>
          <a:prstGeom prst="rect">
            <a:avLst/>
          </a:prstGeom>
          <a:solidFill>
            <a:schemeClr val="accent5">
              <a:lumMod val="20000"/>
              <a:lumOff val="80000"/>
              <a:alpha val="30162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LB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8C0A666-4C87-C910-310B-8BC81F7A4FB2}"/>
              </a:ext>
            </a:extLst>
          </p:cNvPr>
          <p:cNvSpPr txBox="1"/>
          <p:nvPr/>
        </p:nvSpPr>
        <p:spPr>
          <a:xfrm>
            <a:off x="3636366" y="155991"/>
            <a:ext cx="103929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ctr"/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National policies </a:t>
            </a:r>
          </a:p>
          <a:p>
            <a:pPr marL="48260" algn="ctr"/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and procedures</a:t>
            </a:r>
            <a:endParaRPr lang="en-US" sz="800" dirty="0">
              <a:solidFill>
                <a:schemeClr val="bg1"/>
              </a:solidFill>
              <a:highlight>
                <a:srgbClr val="4E81BD"/>
              </a:highlight>
              <a:latin typeface="Arial"/>
              <a:cs typeface="Arial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39C58A9-2CCB-A5BA-1A40-93C10FD6BCF9}"/>
              </a:ext>
            </a:extLst>
          </p:cNvPr>
          <p:cNvSpPr txBox="1"/>
          <p:nvPr/>
        </p:nvSpPr>
        <p:spPr>
          <a:xfrm>
            <a:off x="4801485" y="592851"/>
            <a:ext cx="73567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ctr"/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Funding</a:t>
            </a:r>
            <a:endParaRPr lang="en-US" sz="800" dirty="0">
              <a:solidFill>
                <a:schemeClr val="bg1"/>
              </a:solidFill>
              <a:highlight>
                <a:srgbClr val="4E81BD"/>
              </a:highlight>
              <a:latin typeface="Arial"/>
              <a:cs typeface="Arial"/>
            </a:endParaRPr>
          </a:p>
        </p:txBody>
      </p:sp>
      <p:cxnSp>
        <p:nvCxnSpPr>
          <p:cNvPr id="75" name="Connector: Elbow 41">
            <a:extLst>
              <a:ext uri="{FF2B5EF4-FFF2-40B4-BE49-F238E27FC236}">
                <a16:creationId xmlns:a16="http://schemas.microsoft.com/office/drawing/2014/main" id="{32168EF4-8319-CC3C-2256-8E5E4E1DC47D}"/>
              </a:ext>
            </a:extLst>
          </p:cNvPr>
          <p:cNvCxnSpPr>
            <a:cxnSpLocks/>
          </p:cNvCxnSpPr>
          <p:nvPr/>
        </p:nvCxnSpPr>
        <p:spPr>
          <a:xfrm rot="16200000" flipH="1">
            <a:off x="5014487" y="1010898"/>
            <a:ext cx="358802" cy="3"/>
          </a:xfrm>
          <a:prstGeom prst="bentConnector3">
            <a:avLst/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object 76">
            <a:extLst>
              <a:ext uri="{FF2B5EF4-FFF2-40B4-BE49-F238E27FC236}">
                <a16:creationId xmlns:a16="http://schemas.microsoft.com/office/drawing/2014/main" id="{E50358D0-6996-0A48-D1B5-89510C896E49}"/>
              </a:ext>
            </a:extLst>
          </p:cNvPr>
          <p:cNvSpPr txBox="1"/>
          <p:nvPr/>
        </p:nvSpPr>
        <p:spPr>
          <a:xfrm>
            <a:off x="2609663" y="1483979"/>
            <a:ext cx="986013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l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The physical structure is accessible for all people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82" name="object 76">
            <a:extLst>
              <a:ext uri="{FF2B5EF4-FFF2-40B4-BE49-F238E27FC236}">
                <a16:creationId xmlns:a16="http://schemas.microsoft.com/office/drawing/2014/main" id="{9C3DDAE8-D10E-E47D-3B24-EFBF839F2A67}"/>
              </a:ext>
            </a:extLst>
          </p:cNvPr>
          <p:cNvSpPr txBox="1"/>
          <p:nvPr/>
        </p:nvSpPr>
        <p:spPr>
          <a:xfrm>
            <a:off x="3736522" y="1380291"/>
            <a:ext cx="915182" cy="5520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l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The staff have the capabilities to effect change, and believe that they have these capabilities</a:t>
            </a:r>
          </a:p>
        </p:txBody>
      </p:sp>
      <p:sp>
        <p:nvSpPr>
          <p:cNvPr id="83" name="object 76">
            <a:extLst>
              <a:ext uri="{FF2B5EF4-FFF2-40B4-BE49-F238E27FC236}">
                <a16:creationId xmlns:a16="http://schemas.microsoft.com/office/drawing/2014/main" id="{DB4E8899-D495-5A01-545E-B51C79C3BE41}"/>
              </a:ext>
            </a:extLst>
          </p:cNvPr>
          <p:cNvSpPr txBox="1"/>
          <p:nvPr/>
        </p:nvSpPr>
        <p:spPr>
          <a:xfrm>
            <a:off x="4725483" y="1557943"/>
            <a:ext cx="1151424" cy="3366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l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The number of staff needed to provide a high-quality disability service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37ED45B-A53F-CB10-720E-D18A5E48006E}"/>
              </a:ext>
            </a:extLst>
          </p:cNvPr>
          <p:cNvSpPr txBox="1"/>
          <p:nvPr/>
        </p:nvSpPr>
        <p:spPr>
          <a:xfrm>
            <a:off x="2510368" y="1176367"/>
            <a:ext cx="1039293" cy="250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>
              <a:lnSpc>
                <a:spcPts val="1385"/>
              </a:lnSpc>
            </a:pPr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Accessibility</a:t>
            </a:r>
            <a:endParaRPr lang="en-US" sz="800" dirty="0">
              <a:solidFill>
                <a:schemeClr val="bg1"/>
              </a:solidFill>
              <a:highlight>
                <a:srgbClr val="4E81BD"/>
              </a:highlight>
              <a:latin typeface="Arial"/>
              <a:cs typeface="Arial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CC32394-1D8C-8119-AB62-DB8A91190E35}"/>
              </a:ext>
            </a:extLst>
          </p:cNvPr>
          <p:cNvSpPr txBox="1"/>
          <p:nvPr/>
        </p:nvSpPr>
        <p:spPr>
          <a:xfrm>
            <a:off x="3595676" y="1167617"/>
            <a:ext cx="1039293" cy="250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>
              <a:lnSpc>
                <a:spcPts val="1385"/>
              </a:lnSpc>
            </a:pPr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Self-efficacy</a:t>
            </a:r>
            <a:endParaRPr lang="en-US" sz="800" dirty="0">
              <a:solidFill>
                <a:schemeClr val="bg1"/>
              </a:solidFill>
              <a:highlight>
                <a:srgbClr val="4E81BD"/>
              </a:highlight>
              <a:latin typeface="Arial"/>
              <a:cs typeface="Arial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5B4A744-E1FD-A3E0-F379-A8E3C08B61C7}"/>
              </a:ext>
            </a:extLst>
          </p:cNvPr>
          <p:cNvSpPr txBox="1"/>
          <p:nvPr/>
        </p:nvSpPr>
        <p:spPr>
          <a:xfrm>
            <a:off x="4597786" y="1219389"/>
            <a:ext cx="103929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Human resources</a:t>
            </a:r>
            <a:endParaRPr lang="en-US" sz="800" dirty="0">
              <a:solidFill>
                <a:schemeClr val="bg1"/>
              </a:solidFill>
              <a:highlight>
                <a:srgbClr val="4E81BD"/>
              </a:highlight>
              <a:latin typeface="Arial"/>
              <a:cs typeface="Arial"/>
            </a:endParaRPr>
          </a:p>
        </p:txBody>
      </p:sp>
      <p:sp>
        <p:nvSpPr>
          <p:cNvPr id="134" name="object 76">
            <a:extLst>
              <a:ext uri="{FF2B5EF4-FFF2-40B4-BE49-F238E27FC236}">
                <a16:creationId xmlns:a16="http://schemas.microsoft.com/office/drawing/2014/main" id="{CEAD2BD0-E493-15CB-EC0D-2F03EE03A744}"/>
              </a:ext>
            </a:extLst>
          </p:cNvPr>
          <p:cNvSpPr txBox="1"/>
          <p:nvPr/>
        </p:nvSpPr>
        <p:spPr>
          <a:xfrm>
            <a:off x="5989506" y="1557943"/>
            <a:ext cx="1151424" cy="3366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The existence of quality disability-inclusive policies and procedures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FD9D18D7-6E22-582C-5280-C7B383B5A7E7}"/>
              </a:ext>
            </a:extLst>
          </p:cNvPr>
          <p:cNvSpPr txBox="1"/>
          <p:nvPr/>
        </p:nvSpPr>
        <p:spPr>
          <a:xfrm>
            <a:off x="5861123" y="1165317"/>
            <a:ext cx="10392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Institutional policies and </a:t>
            </a:r>
          </a:p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procedures</a:t>
            </a:r>
            <a:endParaRPr lang="en-US" sz="800" dirty="0">
              <a:solidFill>
                <a:schemeClr val="bg1"/>
              </a:solidFill>
              <a:highlight>
                <a:srgbClr val="4E81BD"/>
              </a:highlight>
              <a:latin typeface="Arial"/>
              <a:cs typeface="Arial"/>
            </a:endParaRPr>
          </a:p>
        </p:txBody>
      </p: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03F72DE5-B4BB-8DCE-C4BD-0104F172E00C}"/>
              </a:ext>
            </a:extLst>
          </p:cNvPr>
          <p:cNvCxnSpPr>
            <a:cxnSpLocks/>
          </p:cNvCxnSpPr>
          <p:nvPr/>
        </p:nvCxnSpPr>
        <p:spPr>
          <a:xfrm>
            <a:off x="2510368" y="1950991"/>
            <a:ext cx="45695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2BDDF0DA-8460-EC20-61C9-62ACDA1E75A8}"/>
              </a:ext>
            </a:extLst>
          </p:cNvPr>
          <p:cNvCxnSpPr>
            <a:cxnSpLocks/>
          </p:cNvCxnSpPr>
          <p:nvPr/>
        </p:nvCxnSpPr>
        <p:spPr>
          <a:xfrm>
            <a:off x="2510368" y="1218126"/>
            <a:ext cx="45695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object 76">
            <a:extLst>
              <a:ext uri="{FF2B5EF4-FFF2-40B4-BE49-F238E27FC236}">
                <a16:creationId xmlns:a16="http://schemas.microsoft.com/office/drawing/2014/main" id="{024C52C4-CDC7-2931-B440-097493CBDCA9}"/>
              </a:ext>
            </a:extLst>
          </p:cNvPr>
          <p:cNvSpPr txBox="1"/>
          <p:nvPr/>
        </p:nvSpPr>
        <p:spPr>
          <a:xfrm>
            <a:off x="5193886" y="2916096"/>
            <a:ext cx="845453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Number</a:t>
            </a:r>
            <a:r>
              <a:rPr lang="en-US" sz="7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lang="en-US" sz="7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quality</a:t>
            </a:r>
            <a:r>
              <a:rPr lang="en-US" sz="7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lang="en-US" sz="7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institutions</a:t>
            </a:r>
            <a:r>
              <a:rPr lang="en-US" sz="700" spc="-25" dirty="0">
                <a:solidFill>
                  <a:srgbClr val="231F20"/>
                </a:solidFill>
                <a:latin typeface="Arial"/>
                <a:cs typeface="Arial"/>
              </a:rPr>
              <a:t> or </a:t>
            </a: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opportunities</a:t>
            </a:r>
            <a:r>
              <a:rPr lang="en-US" sz="7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lang="en-US" sz="7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700" spc="-10" dirty="0">
                <a:solidFill>
                  <a:srgbClr val="231F20"/>
                </a:solidFill>
                <a:latin typeface="Arial"/>
                <a:cs typeface="Arial"/>
              </a:rPr>
              <a:t>inclusion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463D8EC6-60D3-B1D9-0729-117D56305E21}"/>
              </a:ext>
            </a:extLst>
          </p:cNvPr>
          <p:cNvSpPr txBox="1"/>
          <p:nvPr/>
        </p:nvSpPr>
        <p:spPr>
          <a:xfrm>
            <a:off x="5066189" y="2577542"/>
            <a:ext cx="87614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Structural environment</a:t>
            </a:r>
            <a:endParaRPr lang="en-US" sz="800" dirty="0">
              <a:solidFill>
                <a:schemeClr val="bg1"/>
              </a:solidFill>
              <a:highlight>
                <a:srgbClr val="4E81BD"/>
              </a:highlight>
              <a:latin typeface="Arial"/>
              <a:cs typeface="Arial"/>
            </a:endParaRPr>
          </a:p>
        </p:txBody>
      </p:sp>
      <p:cxnSp>
        <p:nvCxnSpPr>
          <p:cNvPr id="168" name="Connector: Elbow 41">
            <a:extLst>
              <a:ext uri="{FF2B5EF4-FFF2-40B4-BE49-F238E27FC236}">
                <a16:creationId xmlns:a16="http://schemas.microsoft.com/office/drawing/2014/main" id="{B43737AC-FC6C-5755-2D9D-EF70439581B4}"/>
              </a:ext>
            </a:extLst>
          </p:cNvPr>
          <p:cNvCxnSpPr>
            <a:cxnSpLocks/>
          </p:cNvCxnSpPr>
          <p:nvPr/>
        </p:nvCxnSpPr>
        <p:spPr>
          <a:xfrm rot="16200000" flipH="1">
            <a:off x="5129662" y="2287213"/>
            <a:ext cx="653292" cy="1"/>
          </a:xfrm>
          <a:prstGeom prst="bentConnector3">
            <a:avLst/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0" name="object 76">
            <a:extLst>
              <a:ext uri="{FF2B5EF4-FFF2-40B4-BE49-F238E27FC236}">
                <a16:creationId xmlns:a16="http://schemas.microsoft.com/office/drawing/2014/main" id="{E4E5ECBC-E16C-C334-CA16-2FE54120CACC}"/>
              </a:ext>
            </a:extLst>
          </p:cNvPr>
          <p:cNvSpPr txBox="1"/>
          <p:nvPr/>
        </p:nvSpPr>
        <p:spPr>
          <a:xfrm>
            <a:off x="6007389" y="2916096"/>
            <a:ext cx="778869" cy="3366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What</a:t>
            </a:r>
            <a:r>
              <a:rPr lang="en-US" sz="7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lang="en-US" sz="7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person</a:t>
            </a:r>
            <a:r>
              <a:rPr lang="en-US" sz="7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lang="en-US" sz="7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exposed</a:t>
            </a:r>
            <a:r>
              <a:rPr lang="en-US" sz="7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lang="en-US" sz="7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through</a:t>
            </a:r>
            <a:r>
              <a:rPr lang="en-US" sz="7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700" spc="-10" dirty="0">
                <a:solidFill>
                  <a:srgbClr val="231F20"/>
                </a:solidFill>
                <a:latin typeface="Arial"/>
                <a:cs typeface="Arial"/>
              </a:rPr>
              <a:t>media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FE4375A3-A9B6-1672-DA60-722C101D87C6}"/>
              </a:ext>
            </a:extLst>
          </p:cNvPr>
          <p:cNvSpPr txBox="1"/>
          <p:nvPr/>
        </p:nvSpPr>
        <p:spPr>
          <a:xfrm>
            <a:off x="5810070" y="2577542"/>
            <a:ext cx="103929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r"/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Communication </a:t>
            </a:r>
          </a:p>
          <a:p>
            <a:pPr marL="48260" algn="r"/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environment</a:t>
            </a:r>
            <a:endParaRPr lang="en-US" sz="800" dirty="0">
              <a:solidFill>
                <a:schemeClr val="bg1"/>
              </a:solidFill>
              <a:highlight>
                <a:srgbClr val="4E81BD"/>
              </a:highlight>
              <a:latin typeface="Arial"/>
              <a:cs typeface="Arial"/>
            </a:endParaRPr>
          </a:p>
        </p:txBody>
      </p:sp>
      <p:sp>
        <p:nvSpPr>
          <p:cNvPr id="176" name="object 76">
            <a:extLst>
              <a:ext uri="{FF2B5EF4-FFF2-40B4-BE49-F238E27FC236}">
                <a16:creationId xmlns:a16="http://schemas.microsoft.com/office/drawing/2014/main" id="{AF91CDF5-A25B-26AC-A867-A6913930B218}"/>
              </a:ext>
            </a:extLst>
          </p:cNvPr>
          <p:cNvSpPr txBox="1"/>
          <p:nvPr/>
        </p:nvSpPr>
        <p:spPr>
          <a:xfrm>
            <a:off x="7228272" y="2246422"/>
            <a:ext cx="981250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The production of disability-inclusive communication materials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14514969-5D7C-7382-7A46-9C2101803448}"/>
              </a:ext>
            </a:extLst>
          </p:cNvPr>
          <p:cNvSpPr txBox="1"/>
          <p:nvPr/>
        </p:nvSpPr>
        <p:spPr>
          <a:xfrm>
            <a:off x="7090101" y="2044583"/>
            <a:ext cx="103929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Programming</a:t>
            </a:r>
            <a:endParaRPr lang="en-US" sz="800" dirty="0">
              <a:solidFill>
                <a:schemeClr val="bg1"/>
              </a:solidFill>
              <a:highlight>
                <a:srgbClr val="4E81BD"/>
              </a:highlight>
              <a:latin typeface="Arial"/>
              <a:cs typeface="Arial"/>
            </a:endParaRPr>
          </a:p>
        </p:txBody>
      </p:sp>
      <p:sp>
        <p:nvSpPr>
          <p:cNvPr id="178" name="object 76">
            <a:extLst>
              <a:ext uri="{FF2B5EF4-FFF2-40B4-BE49-F238E27FC236}">
                <a16:creationId xmlns:a16="http://schemas.microsoft.com/office/drawing/2014/main" id="{F57E6CD2-D6D5-9396-03B1-212E7E691E4D}"/>
              </a:ext>
            </a:extLst>
          </p:cNvPr>
          <p:cNvSpPr txBox="1"/>
          <p:nvPr/>
        </p:nvSpPr>
        <p:spPr>
          <a:xfrm>
            <a:off x="3146853" y="2166034"/>
            <a:ext cx="1360058" cy="3366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The teacher’s objective capability to perform a change and their belief about their ability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7988CAE7-EA12-A8D4-524B-6C5D83775FC7}"/>
              </a:ext>
            </a:extLst>
          </p:cNvPr>
          <p:cNvSpPr txBox="1"/>
          <p:nvPr/>
        </p:nvSpPr>
        <p:spPr>
          <a:xfrm>
            <a:off x="3028160" y="1951663"/>
            <a:ext cx="103929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Self-efficacy </a:t>
            </a:r>
            <a:endParaRPr lang="en-US" sz="800" dirty="0">
              <a:solidFill>
                <a:schemeClr val="bg1"/>
              </a:solidFill>
              <a:highlight>
                <a:srgbClr val="4E81BD"/>
              </a:highlight>
              <a:latin typeface="Arial"/>
              <a:cs typeface="Arial"/>
            </a:endParaRPr>
          </a:p>
        </p:txBody>
      </p:sp>
      <p:sp>
        <p:nvSpPr>
          <p:cNvPr id="180" name="object 76">
            <a:extLst>
              <a:ext uri="{FF2B5EF4-FFF2-40B4-BE49-F238E27FC236}">
                <a16:creationId xmlns:a16="http://schemas.microsoft.com/office/drawing/2014/main" id="{211798D2-E4DC-5177-BB71-504A528EE70B}"/>
              </a:ext>
            </a:extLst>
          </p:cNvPr>
          <p:cNvSpPr txBox="1"/>
          <p:nvPr/>
        </p:nvSpPr>
        <p:spPr>
          <a:xfrm>
            <a:off x="4120046" y="2916096"/>
            <a:ext cx="1002888" cy="3366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Values that the education system teaches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61B44E80-480A-7D28-BEE2-6FE28544F827}"/>
              </a:ext>
            </a:extLst>
          </p:cNvPr>
          <p:cNvSpPr txBox="1"/>
          <p:nvPr/>
        </p:nvSpPr>
        <p:spPr>
          <a:xfrm>
            <a:off x="3992349" y="2577542"/>
            <a:ext cx="116858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Moral development in schools</a:t>
            </a:r>
            <a:endParaRPr lang="en-US" sz="800" dirty="0">
              <a:solidFill>
                <a:schemeClr val="bg1"/>
              </a:solidFill>
              <a:highlight>
                <a:srgbClr val="4E81BD"/>
              </a:highlight>
              <a:latin typeface="Arial"/>
              <a:cs typeface="Arial"/>
            </a:endParaRPr>
          </a:p>
        </p:txBody>
      </p:sp>
      <p:cxnSp>
        <p:nvCxnSpPr>
          <p:cNvPr id="188" name="Connector: Elbow 41">
            <a:extLst>
              <a:ext uri="{FF2B5EF4-FFF2-40B4-BE49-F238E27FC236}">
                <a16:creationId xmlns:a16="http://schemas.microsoft.com/office/drawing/2014/main" id="{AC3B66D1-6146-6991-5DC7-E4A63A8AE9E2}"/>
              </a:ext>
            </a:extLst>
          </p:cNvPr>
          <p:cNvCxnSpPr>
            <a:cxnSpLocks/>
            <a:stCxn id="176" idx="2"/>
            <a:endCxn id="171" idx="3"/>
          </p:cNvCxnSpPr>
          <p:nvPr/>
        </p:nvCxnSpPr>
        <p:spPr>
          <a:xfrm rot="5400000">
            <a:off x="7256108" y="2284029"/>
            <a:ext cx="56045" cy="869534"/>
          </a:xfrm>
          <a:prstGeom prst="bentConnector2">
            <a:avLst/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0" name="Connector: Elbow 41">
            <a:extLst>
              <a:ext uri="{FF2B5EF4-FFF2-40B4-BE49-F238E27FC236}">
                <a16:creationId xmlns:a16="http://schemas.microsoft.com/office/drawing/2014/main" id="{21FDA213-2EBF-CEDF-4715-C63B6EFF8274}"/>
              </a:ext>
            </a:extLst>
          </p:cNvPr>
          <p:cNvCxnSpPr>
            <a:cxnSpLocks/>
          </p:cNvCxnSpPr>
          <p:nvPr/>
        </p:nvCxnSpPr>
        <p:spPr>
          <a:xfrm>
            <a:off x="3425081" y="2625917"/>
            <a:ext cx="667353" cy="67093"/>
          </a:xfrm>
          <a:prstGeom prst="bentConnector3">
            <a:avLst>
              <a:gd name="adj1" fmla="val -441"/>
            </a:avLst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0" name="object 76">
            <a:extLst>
              <a:ext uri="{FF2B5EF4-FFF2-40B4-BE49-F238E27FC236}">
                <a16:creationId xmlns:a16="http://schemas.microsoft.com/office/drawing/2014/main" id="{5DC1D1FE-5E56-2EFA-D23D-AC7CBF2A7F35}"/>
              </a:ext>
            </a:extLst>
          </p:cNvPr>
          <p:cNvSpPr txBox="1"/>
          <p:nvPr/>
        </p:nvSpPr>
        <p:spPr>
          <a:xfrm>
            <a:off x="5590528" y="4679342"/>
            <a:ext cx="1239483" cy="3366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3741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700" b="0" i="0" dirty="0">
                <a:solidFill>
                  <a:srgbClr val="37415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hared expectations or standards of behavior within a specific social group or society</a:t>
            </a:r>
            <a:endParaRPr 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C1F99244-585C-0991-9D74-A9FC0D83438A}"/>
              </a:ext>
            </a:extLst>
          </p:cNvPr>
          <p:cNvSpPr txBox="1"/>
          <p:nvPr/>
        </p:nvSpPr>
        <p:spPr>
          <a:xfrm>
            <a:off x="5451775" y="4499576"/>
            <a:ext cx="117679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F79645"/>
                </a:highlight>
                <a:latin typeface="Arial"/>
                <a:cs typeface="Arial"/>
              </a:rPr>
              <a:t>Social norms</a:t>
            </a:r>
            <a:endParaRPr lang="en-US" sz="800" dirty="0">
              <a:solidFill>
                <a:schemeClr val="bg1"/>
              </a:solidFill>
              <a:highlight>
                <a:srgbClr val="F79645"/>
              </a:highlight>
              <a:latin typeface="Arial"/>
              <a:cs typeface="Arial"/>
            </a:endParaRPr>
          </a:p>
        </p:txBody>
      </p:sp>
      <p:sp>
        <p:nvSpPr>
          <p:cNvPr id="209" name="object 76">
            <a:extLst>
              <a:ext uri="{FF2B5EF4-FFF2-40B4-BE49-F238E27FC236}">
                <a16:creationId xmlns:a16="http://schemas.microsoft.com/office/drawing/2014/main" id="{A36AF8D6-BE56-8BD1-1643-F774AD00EEF4}"/>
              </a:ext>
            </a:extLst>
          </p:cNvPr>
          <p:cNvSpPr txBox="1"/>
          <p:nvPr/>
        </p:nvSpPr>
        <p:spPr>
          <a:xfrm>
            <a:off x="8731132" y="2322894"/>
            <a:ext cx="1027754" cy="7675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b="0" i="0" dirty="0">
                <a:solidFill>
                  <a:srgbClr val="37415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 individual's anticipation of the consequences or outcomes that will result from conforming to or deviating from social norms</a:t>
            </a:r>
            <a:endParaRPr 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F5CC7188-B6BD-7FB9-8DBA-447440EE1CA3}"/>
              </a:ext>
            </a:extLst>
          </p:cNvPr>
          <p:cNvSpPr txBox="1"/>
          <p:nvPr/>
        </p:nvSpPr>
        <p:spPr>
          <a:xfrm>
            <a:off x="8582091" y="1996757"/>
            <a:ext cx="1176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F79645"/>
                </a:highlight>
                <a:latin typeface="Arial"/>
                <a:cs typeface="Arial"/>
              </a:rPr>
              <a:t>Outcome expectancy</a:t>
            </a:r>
            <a:endParaRPr lang="en-US" sz="800" dirty="0">
              <a:solidFill>
                <a:schemeClr val="bg1"/>
              </a:solidFill>
              <a:highlight>
                <a:srgbClr val="F79645"/>
              </a:highlight>
              <a:latin typeface="Arial"/>
              <a:cs typeface="Arial"/>
            </a:endParaRPr>
          </a:p>
        </p:txBody>
      </p:sp>
      <p:sp>
        <p:nvSpPr>
          <p:cNvPr id="216" name="object 76">
            <a:extLst>
              <a:ext uri="{FF2B5EF4-FFF2-40B4-BE49-F238E27FC236}">
                <a16:creationId xmlns:a16="http://schemas.microsoft.com/office/drawing/2014/main" id="{BC06A4C8-5607-DC35-F86E-42644D079A9F}"/>
              </a:ext>
            </a:extLst>
          </p:cNvPr>
          <p:cNvSpPr txBox="1"/>
          <p:nvPr/>
        </p:nvSpPr>
        <p:spPr>
          <a:xfrm>
            <a:off x="7692918" y="3529921"/>
            <a:ext cx="1027754" cy="3366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r>
              <a:rPr lang="en-US" sz="7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Individuals practising behaviours that deviate from prevailing norms</a:t>
            </a:r>
            <a:endParaRPr lang="en-US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9B9E8B6D-BF90-D7D0-3E8F-EB2B8F32D3C1}"/>
              </a:ext>
            </a:extLst>
          </p:cNvPr>
          <p:cNvSpPr txBox="1"/>
          <p:nvPr/>
        </p:nvSpPr>
        <p:spPr>
          <a:xfrm>
            <a:off x="7537952" y="3304532"/>
            <a:ext cx="117679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F79645"/>
                </a:highlight>
                <a:latin typeface="Arial"/>
                <a:cs typeface="Arial"/>
              </a:rPr>
              <a:t>Positive deviance</a:t>
            </a:r>
            <a:endParaRPr lang="en-US" sz="800" dirty="0">
              <a:solidFill>
                <a:schemeClr val="bg1"/>
              </a:solidFill>
              <a:highlight>
                <a:srgbClr val="F79645"/>
              </a:highlight>
              <a:latin typeface="Arial"/>
              <a:cs typeface="Arial"/>
            </a:endParaRPr>
          </a:p>
        </p:txBody>
      </p:sp>
      <p:cxnSp>
        <p:nvCxnSpPr>
          <p:cNvPr id="232" name="Connector: Elbow 41">
            <a:extLst>
              <a:ext uri="{FF2B5EF4-FFF2-40B4-BE49-F238E27FC236}">
                <a16:creationId xmlns:a16="http://schemas.microsoft.com/office/drawing/2014/main" id="{232FE6B3-9130-C5E1-97B7-9655997F220E}"/>
              </a:ext>
            </a:extLst>
          </p:cNvPr>
          <p:cNvCxnSpPr>
            <a:cxnSpLocks/>
            <a:stCxn id="216" idx="2"/>
          </p:cNvCxnSpPr>
          <p:nvPr/>
        </p:nvCxnSpPr>
        <p:spPr>
          <a:xfrm rot="5400000">
            <a:off x="7404856" y="3344155"/>
            <a:ext cx="279542" cy="1324336"/>
          </a:xfrm>
          <a:prstGeom prst="bentConnector2">
            <a:avLst/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7" name="object 76">
            <a:extLst>
              <a:ext uri="{FF2B5EF4-FFF2-40B4-BE49-F238E27FC236}">
                <a16:creationId xmlns:a16="http://schemas.microsoft.com/office/drawing/2014/main" id="{F2DD785F-EBE0-F979-A928-597D9D4AB7A8}"/>
              </a:ext>
            </a:extLst>
          </p:cNvPr>
          <p:cNvSpPr txBox="1"/>
          <p:nvPr/>
        </p:nvSpPr>
        <p:spPr>
          <a:xfrm>
            <a:off x="5592363" y="3872536"/>
            <a:ext cx="1237648" cy="6597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l"/>
            <a:r>
              <a:rPr lang="en-US" sz="700" b="0" i="0" dirty="0">
                <a:solidFill>
                  <a:srgbClr val="37415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Process through which individuals acquire new behaviours, knowledge and attitudes by observing and imitating others in their social environment </a:t>
            </a:r>
            <a:endParaRPr lang="en-US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040648FA-C1ED-1B58-BDE2-2D6665F47DA4}"/>
              </a:ext>
            </a:extLst>
          </p:cNvPr>
          <p:cNvSpPr txBox="1"/>
          <p:nvPr/>
        </p:nvSpPr>
        <p:spPr>
          <a:xfrm>
            <a:off x="5445818" y="3695606"/>
            <a:ext cx="133303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F79645"/>
                </a:highlight>
                <a:latin typeface="Arial"/>
                <a:cs typeface="Arial"/>
              </a:rPr>
              <a:t>Social learning</a:t>
            </a:r>
            <a:endParaRPr lang="en-US" sz="800" dirty="0">
              <a:solidFill>
                <a:schemeClr val="bg1"/>
              </a:solidFill>
              <a:highlight>
                <a:srgbClr val="F79645"/>
              </a:highlight>
              <a:latin typeface="Arial"/>
              <a:cs typeface="Arial"/>
            </a:endParaRPr>
          </a:p>
        </p:txBody>
      </p:sp>
      <p:sp>
        <p:nvSpPr>
          <p:cNvPr id="239" name="object 76">
            <a:extLst>
              <a:ext uri="{FF2B5EF4-FFF2-40B4-BE49-F238E27FC236}">
                <a16:creationId xmlns:a16="http://schemas.microsoft.com/office/drawing/2014/main" id="{641465BF-6CF3-AB43-5488-AB20D05B1D55}"/>
              </a:ext>
            </a:extLst>
          </p:cNvPr>
          <p:cNvSpPr txBox="1"/>
          <p:nvPr/>
        </p:nvSpPr>
        <p:spPr>
          <a:xfrm>
            <a:off x="8824722" y="5091663"/>
            <a:ext cx="1136905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r>
              <a:rPr lang="en-U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US" sz="7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sense of belonging and solidarity that individuals experience when they join a movement</a:t>
            </a:r>
            <a:endParaRPr lang="en-US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4" name="object 76">
            <a:extLst>
              <a:ext uri="{FF2B5EF4-FFF2-40B4-BE49-F238E27FC236}">
                <a16:creationId xmlns:a16="http://schemas.microsoft.com/office/drawing/2014/main" id="{1C3C719F-1770-B9FC-2ACC-5B615E51EEA5}"/>
              </a:ext>
            </a:extLst>
          </p:cNvPr>
          <p:cNvSpPr txBox="1"/>
          <p:nvPr/>
        </p:nvSpPr>
        <p:spPr>
          <a:xfrm>
            <a:off x="8834847" y="4265782"/>
            <a:ext cx="1148939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r>
              <a:rPr lang="en-US" sz="800" dirty="0">
                <a:solidFill>
                  <a:srgbClr val="374151"/>
                </a:solidFill>
                <a:latin typeface="Söhne"/>
              </a:rPr>
              <a:t>P</a:t>
            </a:r>
            <a:r>
              <a:rPr lang="en-US" sz="800" b="0" i="0" dirty="0">
                <a:solidFill>
                  <a:srgbClr val="374151"/>
                </a:solidFill>
                <a:effectLst/>
                <a:latin typeface="Söhne"/>
              </a:rPr>
              <a:t>erception that the movement’s cause is morally just and deserves support</a:t>
            </a:r>
            <a:endParaRPr lang="en-US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815B0D0A-052B-9309-60DA-C6AEE17305CD}"/>
              </a:ext>
            </a:extLst>
          </p:cNvPr>
          <p:cNvSpPr txBox="1"/>
          <p:nvPr/>
        </p:nvSpPr>
        <p:spPr>
          <a:xfrm>
            <a:off x="8686706" y="4115502"/>
            <a:ext cx="131087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F79645"/>
                </a:highlight>
                <a:latin typeface="Arial"/>
                <a:cs typeface="Arial"/>
              </a:rPr>
              <a:t>Worthiness</a:t>
            </a:r>
            <a:endParaRPr lang="en-US" sz="800" dirty="0">
              <a:solidFill>
                <a:schemeClr val="bg1"/>
              </a:solidFill>
              <a:highlight>
                <a:srgbClr val="F79645"/>
              </a:highlight>
              <a:latin typeface="Arial"/>
              <a:cs typeface="Arial"/>
            </a:endParaRPr>
          </a:p>
        </p:txBody>
      </p:sp>
      <p:cxnSp>
        <p:nvCxnSpPr>
          <p:cNvPr id="246" name="Connector: Elbow 41">
            <a:extLst>
              <a:ext uri="{FF2B5EF4-FFF2-40B4-BE49-F238E27FC236}">
                <a16:creationId xmlns:a16="http://schemas.microsoft.com/office/drawing/2014/main" id="{2276E1E7-1245-EA37-6A30-EBC4C00C4807}"/>
              </a:ext>
            </a:extLst>
          </p:cNvPr>
          <p:cNvCxnSpPr>
            <a:cxnSpLocks/>
          </p:cNvCxnSpPr>
          <p:nvPr/>
        </p:nvCxnSpPr>
        <p:spPr>
          <a:xfrm rot="10800000" flipV="1">
            <a:off x="6901103" y="5313837"/>
            <a:ext cx="1732704" cy="1"/>
          </a:xfrm>
          <a:prstGeom prst="bentConnector3">
            <a:avLst>
              <a:gd name="adj1" fmla="val 50000"/>
            </a:avLst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9" name="object 76">
            <a:extLst>
              <a:ext uri="{FF2B5EF4-FFF2-40B4-BE49-F238E27FC236}">
                <a16:creationId xmlns:a16="http://schemas.microsoft.com/office/drawing/2014/main" id="{90522AC4-F4CA-D577-0DD8-B86BAE0404E1}"/>
              </a:ext>
            </a:extLst>
          </p:cNvPr>
          <p:cNvSpPr txBox="1"/>
          <p:nvPr/>
        </p:nvSpPr>
        <p:spPr>
          <a:xfrm>
            <a:off x="5588967" y="5271153"/>
            <a:ext cx="1201446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r>
              <a:rPr lang="en-US" sz="700" b="0" i="0" dirty="0">
                <a:solidFill>
                  <a:srgbClr val="37415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Actions of a group to seek, support and/ r advocate for things to be done in a certain way</a:t>
            </a:r>
            <a:endParaRPr lang="en-US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66B0A5BC-2B8B-4D14-E1BC-B7AA8234B928}"/>
              </a:ext>
            </a:extLst>
          </p:cNvPr>
          <p:cNvSpPr txBox="1"/>
          <p:nvPr/>
        </p:nvSpPr>
        <p:spPr>
          <a:xfrm>
            <a:off x="5448768" y="4984159"/>
            <a:ext cx="1176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F79645"/>
                </a:highlight>
                <a:latin typeface="Arial"/>
                <a:cs typeface="Arial"/>
              </a:rPr>
              <a:t>Demand through social movements</a:t>
            </a:r>
            <a:endParaRPr lang="en-US" sz="800" dirty="0">
              <a:solidFill>
                <a:schemeClr val="bg1"/>
              </a:solidFill>
              <a:highlight>
                <a:srgbClr val="F79645"/>
              </a:highlight>
              <a:latin typeface="Arial"/>
              <a:cs typeface="Arial"/>
            </a:endParaRPr>
          </a:p>
        </p:txBody>
      </p:sp>
      <p:sp>
        <p:nvSpPr>
          <p:cNvPr id="265" name="Rectangle 264">
            <a:extLst>
              <a:ext uri="{FF2B5EF4-FFF2-40B4-BE49-F238E27FC236}">
                <a16:creationId xmlns:a16="http://schemas.microsoft.com/office/drawing/2014/main" id="{C030E60E-5D5B-9869-4B04-0B610F126635}"/>
              </a:ext>
            </a:extLst>
          </p:cNvPr>
          <p:cNvSpPr/>
          <p:nvPr/>
        </p:nvSpPr>
        <p:spPr>
          <a:xfrm>
            <a:off x="4092434" y="3412254"/>
            <a:ext cx="2808668" cy="244838"/>
          </a:xfrm>
          <a:prstGeom prst="rect">
            <a:avLst/>
          </a:prstGeom>
          <a:solidFill>
            <a:schemeClr val="accent1">
              <a:alpha val="19744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000" b="1" spc="-10" dirty="0">
                <a:solidFill>
                  <a:srgbClr val="4E81BD"/>
                </a:solidFill>
                <a:latin typeface="Arial"/>
                <a:cs typeface="Arial"/>
              </a:rPr>
              <a:t>ENVIRONMENTAL DRIVERS</a:t>
            </a:r>
            <a:endParaRPr lang="en-US" sz="1000" b="1" dirty="0">
              <a:solidFill>
                <a:srgbClr val="4E81BD"/>
              </a:solidFill>
              <a:latin typeface="Arial"/>
              <a:cs typeface="Arial"/>
            </a:endParaRPr>
          </a:p>
        </p:txBody>
      </p:sp>
      <p:sp>
        <p:nvSpPr>
          <p:cNvPr id="270" name="Rectangle 269">
            <a:extLst>
              <a:ext uri="{FF2B5EF4-FFF2-40B4-BE49-F238E27FC236}">
                <a16:creationId xmlns:a16="http://schemas.microsoft.com/office/drawing/2014/main" id="{8A8BD4E6-CA3E-FA9D-50DC-784D14D2EA44}"/>
              </a:ext>
            </a:extLst>
          </p:cNvPr>
          <p:cNvSpPr/>
          <p:nvPr/>
        </p:nvSpPr>
        <p:spPr>
          <a:xfrm>
            <a:off x="5496768" y="5720248"/>
            <a:ext cx="1359443" cy="224949"/>
          </a:xfrm>
          <a:prstGeom prst="rect">
            <a:avLst/>
          </a:prstGeom>
          <a:solidFill>
            <a:srgbClr val="F79645">
              <a:alpha val="19744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r>
              <a:rPr lang="en-US" sz="1000" b="1" spc="-10" dirty="0">
                <a:solidFill>
                  <a:srgbClr val="F79645"/>
                </a:solidFill>
                <a:latin typeface="Arial"/>
                <a:cs typeface="Arial"/>
              </a:rPr>
              <a:t>SOCIOLOGICAL</a:t>
            </a:r>
            <a:br>
              <a:rPr lang="en-US" sz="1000" b="1" spc="-10" dirty="0">
                <a:solidFill>
                  <a:srgbClr val="F79645"/>
                </a:solidFill>
                <a:latin typeface="Arial"/>
                <a:cs typeface="Arial"/>
              </a:rPr>
            </a:br>
            <a:r>
              <a:rPr lang="en-US" sz="1000" b="1" spc="-10" dirty="0">
                <a:solidFill>
                  <a:srgbClr val="F79645"/>
                </a:solidFill>
                <a:latin typeface="Arial"/>
                <a:cs typeface="Arial"/>
              </a:rPr>
              <a:t>DRIVERS</a:t>
            </a:r>
            <a:endParaRPr lang="en-US" sz="1000" dirty="0">
              <a:solidFill>
                <a:srgbClr val="F79645"/>
              </a:solidFill>
              <a:latin typeface="Arial"/>
              <a:cs typeface="Arial"/>
            </a:endParaRPr>
          </a:p>
        </p:txBody>
      </p:sp>
      <p:sp>
        <p:nvSpPr>
          <p:cNvPr id="286" name="object 76">
            <a:extLst>
              <a:ext uri="{FF2B5EF4-FFF2-40B4-BE49-F238E27FC236}">
                <a16:creationId xmlns:a16="http://schemas.microsoft.com/office/drawing/2014/main" id="{E99D06CF-6426-DB37-D5CA-C28F06FAA2BD}"/>
              </a:ext>
            </a:extLst>
          </p:cNvPr>
          <p:cNvSpPr txBox="1"/>
          <p:nvPr/>
        </p:nvSpPr>
        <p:spPr>
          <a:xfrm>
            <a:off x="443214" y="1186368"/>
            <a:ext cx="1412120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Experience of pleasure, satisfaction, or positive affect during engagement with an activity or experience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id="{64765BB6-FE54-257D-DF8B-AC1A8209E6D3}"/>
              </a:ext>
            </a:extLst>
          </p:cNvPr>
          <p:cNvSpPr txBox="1"/>
          <p:nvPr/>
        </p:nvSpPr>
        <p:spPr>
          <a:xfrm>
            <a:off x="315517" y="970924"/>
            <a:ext cx="103929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Enjoyment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sp>
        <p:nvSpPr>
          <p:cNvPr id="288" name="object 76">
            <a:extLst>
              <a:ext uri="{FF2B5EF4-FFF2-40B4-BE49-F238E27FC236}">
                <a16:creationId xmlns:a16="http://schemas.microsoft.com/office/drawing/2014/main" id="{217A2223-920D-00E9-8E85-9C5CB8607123}"/>
              </a:ext>
            </a:extLst>
          </p:cNvPr>
          <p:cNvSpPr txBox="1"/>
          <p:nvPr/>
        </p:nvSpPr>
        <p:spPr>
          <a:xfrm>
            <a:off x="443214" y="1906679"/>
            <a:ext cx="1412120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Perception of potential negative consequences or uncertainties associated with a particular action, decision or situation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289" name="TextBox 288">
            <a:extLst>
              <a:ext uri="{FF2B5EF4-FFF2-40B4-BE49-F238E27FC236}">
                <a16:creationId xmlns:a16="http://schemas.microsoft.com/office/drawing/2014/main" id="{F9278F64-F174-28B9-D88A-DE44869F761E}"/>
              </a:ext>
            </a:extLst>
          </p:cNvPr>
          <p:cNvSpPr txBox="1"/>
          <p:nvPr/>
        </p:nvSpPr>
        <p:spPr>
          <a:xfrm>
            <a:off x="315517" y="1691235"/>
            <a:ext cx="103929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Perceived risk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sp>
        <p:nvSpPr>
          <p:cNvPr id="292" name="object 76">
            <a:extLst>
              <a:ext uri="{FF2B5EF4-FFF2-40B4-BE49-F238E27FC236}">
                <a16:creationId xmlns:a16="http://schemas.microsoft.com/office/drawing/2014/main" id="{9157FF7C-F590-B7F3-D465-283C235D23AF}"/>
              </a:ext>
            </a:extLst>
          </p:cNvPr>
          <p:cNvSpPr txBox="1"/>
          <p:nvPr/>
        </p:nvSpPr>
        <p:spPr>
          <a:xfrm>
            <a:off x="443214" y="2643279"/>
            <a:ext cx="1412120" cy="6597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Process of providing a consequence, such as a reward or punishment, following a behaviour, with the aim of increasing the likelihood of that behaviour occurring again in the future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id="{19E87051-C97A-12C6-41AA-AE5EFD02DCC7}"/>
              </a:ext>
            </a:extLst>
          </p:cNvPr>
          <p:cNvSpPr txBox="1"/>
          <p:nvPr/>
        </p:nvSpPr>
        <p:spPr>
          <a:xfrm>
            <a:off x="315517" y="2427835"/>
            <a:ext cx="103929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Reinforcement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sp>
        <p:nvSpPr>
          <p:cNvPr id="299" name="object 76">
            <a:extLst>
              <a:ext uri="{FF2B5EF4-FFF2-40B4-BE49-F238E27FC236}">
                <a16:creationId xmlns:a16="http://schemas.microsoft.com/office/drawing/2014/main" id="{DAB85B56-EE5C-CD26-45B4-8E03F161FE87}"/>
              </a:ext>
            </a:extLst>
          </p:cNvPr>
          <p:cNvSpPr txBox="1"/>
          <p:nvPr/>
        </p:nvSpPr>
        <p:spPr>
          <a:xfrm>
            <a:off x="433271" y="4325632"/>
            <a:ext cx="1050872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800" dirty="0">
                <a:solidFill>
                  <a:srgbClr val="231F20"/>
                </a:solidFill>
                <a:latin typeface="Arial"/>
                <a:cs typeface="Arial"/>
              </a:rPr>
              <a:t>Facts</a:t>
            </a:r>
            <a:r>
              <a:rPr lang="en-US" sz="8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8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lang="en-US" sz="8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800" dirty="0">
                <a:solidFill>
                  <a:srgbClr val="231F20"/>
                </a:solidFill>
                <a:latin typeface="Arial"/>
                <a:cs typeface="Arial"/>
              </a:rPr>
              <a:t>information</a:t>
            </a:r>
            <a:r>
              <a:rPr lang="en-US" sz="8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800" spc="-10" dirty="0">
                <a:solidFill>
                  <a:srgbClr val="231F20"/>
                </a:solidFill>
                <a:latin typeface="Arial"/>
                <a:cs typeface="Arial"/>
              </a:rPr>
              <a:t>acquired</a:t>
            </a:r>
            <a:endParaRPr lang="en-US" sz="800" dirty="0">
              <a:latin typeface="Arial"/>
              <a:cs typeface="Arial"/>
            </a:endParaRPr>
          </a:p>
        </p:txBody>
      </p:sp>
      <p:sp>
        <p:nvSpPr>
          <p:cNvPr id="300" name="TextBox 299">
            <a:extLst>
              <a:ext uri="{FF2B5EF4-FFF2-40B4-BE49-F238E27FC236}">
                <a16:creationId xmlns:a16="http://schemas.microsoft.com/office/drawing/2014/main" id="{90C6AD05-6915-76A7-E185-8506D8EA9096}"/>
              </a:ext>
            </a:extLst>
          </p:cNvPr>
          <p:cNvSpPr txBox="1"/>
          <p:nvPr/>
        </p:nvSpPr>
        <p:spPr>
          <a:xfrm>
            <a:off x="305574" y="4110188"/>
            <a:ext cx="103929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Knowledge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sp>
        <p:nvSpPr>
          <p:cNvPr id="301" name="object 76">
            <a:extLst>
              <a:ext uri="{FF2B5EF4-FFF2-40B4-BE49-F238E27FC236}">
                <a16:creationId xmlns:a16="http://schemas.microsoft.com/office/drawing/2014/main" id="{D280271D-F2EA-AAA4-5AAF-CBC703C84A7D}"/>
              </a:ext>
            </a:extLst>
          </p:cNvPr>
          <p:cNvSpPr txBox="1"/>
          <p:nvPr/>
        </p:nvSpPr>
        <p:spPr>
          <a:xfrm>
            <a:off x="443214" y="4864346"/>
            <a:ext cx="973827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800" dirty="0">
                <a:solidFill>
                  <a:srgbClr val="231F20"/>
                </a:solidFill>
                <a:latin typeface="Arial"/>
                <a:cs typeface="Arial"/>
              </a:rPr>
              <a:t>Particular </a:t>
            </a:r>
            <a:r>
              <a:rPr lang="en-US" sz="800" spc="-10" dirty="0">
                <a:solidFill>
                  <a:srgbClr val="231F20"/>
                </a:solidFill>
                <a:latin typeface="Arial"/>
                <a:cs typeface="Arial"/>
              </a:rPr>
              <a:t>contact </a:t>
            </a:r>
            <a:r>
              <a:rPr lang="en-US" sz="800" dirty="0">
                <a:solidFill>
                  <a:srgbClr val="231F20"/>
                </a:solidFill>
                <a:latin typeface="Arial"/>
                <a:cs typeface="Arial"/>
              </a:rPr>
              <a:t>between</a:t>
            </a:r>
            <a:r>
              <a:rPr lang="en-US" sz="8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800" dirty="0">
                <a:solidFill>
                  <a:srgbClr val="231F20"/>
                </a:solidFill>
                <a:latin typeface="Arial"/>
                <a:cs typeface="Arial"/>
              </a:rPr>
              <a:t>groups</a:t>
            </a:r>
            <a:endParaRPr lang="en-US" sz="800" dirty="0">
              <a:latin typeface="Arial"/>
              <a:cs typeface="Arial"/>
            </a:endParaRPr>
          </a:p>
        </p:txBody>
      </p:sp>
      <p:sp>
        <p:nvSpPr>
          <p:cNvPr id="302" name="TextBox 301">
            <a:extLst>
              <a:ext uri="{FF2B5EF4-FFF2-40B4-BE49-F238E27FC236}">
                <a16:creationId xmlns:a16="http://schemas.microsoft.com/office/drawing/2014/main" id="{DB0CAD35-7418-EBB6-0F4D-6CB6FC0B79C4}"/>
              </a:ext>
            </a:extLst>
          </p:cNvPr>
          <p:cNvSpPr txBox="1"/>
          <p:nvPr/>
        </p:nvSpPr>
        <p:spPr>
          <a:xfrm>
            <a:off x="315517" y="4648902"/>
            <a:ext cx="103929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Contact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cxnSp>
        <p:nvCxnSpPr>
          <p:cNvPr id="303" name="Connector: Elbow 41">
            <a:extLst>
              <a:ext uri="{FF2B5EF4-FFF2-40B4-BE49-F238E27FC236}">
                <a16:creationId xmlns:a16="http://schemas.microsoft.com/office/drawing/2014/main" id="{C5FDB6BC-B71E-D417-47B7-70F41502CC05}"/>
              </a:ext>
            </a:extLst>
          </p:cNvPr>
          <p:cNvCxnSpPr>
            <a:cxnSpLocks/>
          </p:cNvCxnSpPr>
          <p:nvPr/>
        </p:nvCxnSpPr>
        <p:spPr>
          <a:xfrm>
            <a:off x="1497174" y="4619967"/>
            <a:ext cx="167145" cy="12700"/>
          </a:xfrm>
          <a:prstGeom prst="bentConnector3">
            <a:avLst>
              <a:gd name="adj1" fmla="val 50000"/>
            </a:avLst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8" name="Connector: Elbow 41">
            <a:extLst>
              <a:ext uri="{FF2B5EF4-FFF2-40B4-BE49-F238E27FC236}">
                <a16:creationId xmlns:a16="http://schemas.microsoft.com/office/drawing/2014/main" id="{E9B07C0A-126F-4118-F74E-F41936C523BC}"/>
              </a:ext>
            </a:extLst>
          </p:cNvPr>
          <p:cNvCxnSpPr>
            <a:cxnSpLocks/>
          </p:cNvCxnSpPr>
          <p:nvPr/>
        </p:nvCxnSpPr>
        <p:spPr>
          <a:xfrm>
            <a:off x="1894375" y="3009811"/>
            <a:ext cx="225004" cy="170262"/>
          </a:xfrm>
          <a:prstGeom prst="bentConnector3">
            <a:avLst>
              <a:gd name="adj1" fmla="val 50000"/>
            </a:avLst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2" name="Rectangle 311">
            <a:extLst>
              <a:ext uri="{FF2B5EF4-FFF2-40B4-BE49-F238E27FC236}">
                <a16:creationId xmlns:a16="http://schemas.microsoft.com/office/drawing/2014/main" id="{1F2A1239-5559-51BB-319B-E4B65FCF15BE}"/>
              </a:ext>
            </a:extLst>
          </p:cNvPr>
          <p:cNvSpPr/>
          <p:nvPr/>
        </p:nvSpPr>
        <p:spPr>
          <a:xfrm>
            <a:off x="2138427" y="2746817"/>
            <a:ext cx="1231656" cy="1134551"/>
          </a:xfrm>
          <a:prstGeom prst="rect">
            <a:avLst/>
          </a:prstGeom>
          <a:solidFill>
            <a:schemeClr val="bg2">
              <a:alpha val="60121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LB"/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9AF701F0-B8FE-0245-C17C-716F834597C4}"/>
              </a:ext>
            </a:extLst>
          </p:cNvPr>
          <p:cNvSpPr txBox="1"/>
          <p:nvPr/>
        </p:nvSpPr>
        <p:spPr>
          <a:xfrm>
            <a:off x="2116619" y="2730710"/>
            <a:ext cx="136971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Perceived gains and avoided losses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sp>
        <p:nvSpPr>
          <p:cNvPr id="315" name="object 76">
            <a:extLst>
              <a:ext uri="{FF2B5EF4-FFF2-40B4-BE49-F238E27FC236}">
                <a16:creationId xmlns:a16="http://schemas.microsoft.com/office/drawing/2014/main" id="{1C533CC8-3403-A842-ED30-1EDE1468EAED}"/>
              </a:ext>
            </a:extLst>
          </p:cNvPr>
          <p:cNvSpPr txBox="1"/>
          <p:nvPr/>
        </p:nvSpPr>
        <p:spPr>
          <a:xfrm>
            <a:off x="2244316" y="3450775"/>
            <a:ext cx="1039293" cy="34853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Perceived cognitive and physical exertion needed to perform a task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95812EA6-9D75-7CD6-D298-DD25B79C24C3}"/>
              </a:ext>
            </a:extLst>
          </p:cNvPr>
          <p:cNvSpPr txBox="1"/>
          <p:nvPr/>
        </p:nvSpPr>
        <p:spPr>
          <a:xfrm>
            <a:off x="2116619" y="3235331"/>
            <a:ext cx="103929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Effort needed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cxnSp>
        <p:nvCxnSpPr>
          <p:cNvPr id="321" name="Connector: Elbow 41">
            <a:extLst>
              <a:ext uri="{FF2B5EF4-FFF2-40B4-BE49-F238E27FC236}">
                <a16:creationId xmlns:a16="http://schemas.microsoft.com/office/drawing/2014/main" id="{121F3B1A-7575-5EAA-6A64-2E8ACBA81221}"/>
              </a:ext>
            </a:extLst>
          </p:cNvPr>
          <p:cNvCxnSpPr>
            <a:cxnSpLocks/>
            <a:endCxn id="325" idx="1"/>
          </p:cNvCxnSpPr>
          <p:nvPr/>
        </p:nvCxnSpPr>
        <p:spPr>
          <a:xfrm>
            <a:off x="3373925" y="3695611"/>
            <a:ext cx="651106" cy="108604"/>
          </a:xfrm>
          <a:prstGeom prst="bentConnector3">
            <a:avLst>
              <a:gd name="adj1" fmla="val 50000"/>
            </a:avLst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3" name="Rectangle 322">
            <a:extLst>
              <a:ext uri="{FF2B5EF4-FFF2-40B4-BE49-F238E27FC236}">
                <a16:creationId xmlns:a16="http://schemas.microsoft.com/office/drawing/2014/main" id="{743EB02E-7490-E25F-7636-7706D8083552}"/>
              </a:ext>
            </a:extLst>
          </p:cNvPr>
          <p:cNvSpPr/>
          <p:nvPr/>
        </p:nvSpPr>
        <p:spPr>
          <a:xfrm>
            <a:off x="4093783" y="3688299"/>
            <a:ext cx="1344196" cy="1983441"/>
          </a:xfrm>
          <a:prstGeom prst="rect">
            <a:avLst/>
          </a:prstGeom>
          <a:solidFill>
            <a:srgbClr val="4F6228">
              <a:alpha val="19744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LB"/>
          </a:p>
        </p:txBody>
      </p:sp>
      <p:sp>
        <p:nvSpPr>
          <p:cNvPr id="324" name="object 76">
            <a:extLst>
              <a:ext uri="{FF2B5EF4-FFF2-40B4-BE49-F238E27FC236}">
                <a16:creationId xmlns:a16="http://schemas.microsoft.com/office/drawing/2014/main" id="{66616FB9-D385-0173-FC3E-11CD52E7B534}"/>
              </a:ext>
            </a:extLst>
          </p:cNvPr>
          <p:cNvSpPr txBox="1"/>
          <p:nvPr/>
        </p:nvSpPr>
        <p:spPr>
          <a:xfrm>
            <a:off x="4156013" y="3895360"/>
            <a:ext cx="1235869" cy="3366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lang="en-US" sz="7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person</a:t>
            </a:r>
            <a:r>
              <a:rPr lang="en-US" sz="7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believes</a:t>
            </a:r>
            <a:r>
              <a:rPr lang="en-US" sz="7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lang="en-US" sz="7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issue</a:t>
            </a:r>
            <a:r>
              <a:rPr lang="en-US" sz="7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at</a:t>
            </a:r>
            <a:r>
              <a:rPr lang="en-US" sz="7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stake</a:t>
            </a:r>
            <a:r>
              <a:rPr lang="en-US" sz="7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700" spc="-25" dirty="0">
                <a:solidFill>
                  <a:srgbClr val="231F20"/>
                </a:solidFill>
                <a:latin typeface="Arial"/>
                <a:cs typeface="Arial"/>
              </a:rPr>
              <a:t>is </a:t>
            </a: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something</a:t>
            </a:r>
            <a:r>
              <a:rPr lang="en-US" sz="7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lang="en-US" sz="7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will</a:t>
            </a:r>
            <a:r>
              <a:rPr lang="en-US" sz="7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affect</a:t>
            </a:r>
            <a:r>
              <a:rPr lang="en-US" sz="7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them</a:t>
            </a:r>
            <a:r>
              <a:rPr lang="en-US" sz="7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700" spc="-10" dirty="0">
                <a:solidFill>
                  <a:srgbClr val="231F20"/>
                </a:solidFill>
                <a:latin typeface="Arial"/>
                <a:cs typeface="Arial"/>
              </a:rPr>
              <a:t>personally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325" name="TextBox 324">
            <a:extLst>
              <a:ext uri="{FF2B5EF4-FFF2-40B4-BE49-F238E27FC236}">
                <a16:creationId xmlns:a16="http://schemas.microsoft.com/office/drawing/2014/main" id="{E3317647-9BCB-842D-CC8F-3015203CE33B}"/>
              </a:ext>
            </a:extLst>
          </p:cNvPr>
          <p:cNvSpPr txBox="1"/>
          <p:nvPr/>
        </p:nvSpPr>
        <p:spPr>
          <a:xfrm>
            <a:off x="4025031" y="3696493"/>
            <a:ext cx="117679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Interest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sp>
        <p:nvSpPr>
          <p:cNvPr id="326" name="object 76">
            <a:extLst>
              <a:ext uri="{FF2B5EF4-FFF2-40B4-BE49-F238E27FC236}">
                <a16:creationId xmlns:a16="http://schemas.microsoft.com/office/drawing/2014/main" id="{C8B5986F-0F2E-C6CE-C189-EC19645AEB3A}"/>
              </a:ext>
            </a:extLst>
          </p:cNvPr>
          <p:cNvSpPr txBox="1"/>
          <p:nvPr/>
        </p:nvSpPr>
        <p:spPr>
          <a:xfrm>
            <a:off x="4156013" y="4545989"/>
            <a:ext cx="1235869" cy="3366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l">
              <a:lnSpc>
                <a:spcPct val="100000"/>
              </a:lnSpc>
              <a:spcBef>
                <a:spcPts val="100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Feelings, </a:t>
            </a:r>
            <a:r>
              <a:rPr lang="en-US" sz="700" spc="-10" dirty="0">
                <a:solidFill>
                  <a:srgbClr val="231F20"/>
                </a:solidFill>
                <a:latin typeface="Arial"/>
                <a:cs typeface="Arial"/>
              </a:rPr>
              <a:t>opinions </a:t>
            </a: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lang="en-US" sz="7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beliefs</a:t>
            </a:r>
            <a:r>
              <a:rPr lang="en-US" sz="7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700" spc="-10" dirty="0">
                <a:solidFill>
                  <a:srgbClr val="231F20"/>
                </a:solidFill>
                <a:latin typeface="Arial"/>
                <a:cs typeface="Arial"/>
              </a:rPr>
              <a:t>about </a:t>
            </a: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people,</a:t>
            </a:r>
            <a:r>
              <a:rPr lang="en-US" sz="7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700" spc="-10" dirty="0">
                <a:solidFill>
                  <a:srgbClr val="231F20"/>
                </a:solidFill>
                <a:latin typeface="Arial"/>
                <a:cs typeface="Arial"/>
              </a:rPr>
              <a:t>objects </a:t>
            </a: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lang="en-US" sz="7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700" spc="-10" dirty="0">
                <a:solidFill>
                  <a:srgbClr val="231F20"/>
                </a:solidFill>
                <a:latin typeface="Arial"/>
                <a:cs typeface="Arial"/>
              </a:rPr>
              <a:t>ideas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D995EC24-1675-E1D6-87FF-49BEE5AE91D0}"/>
              </a:ext>
            </a:extLst>
          </p:cNvPr>
          <p:cNvSpPr txBox="1"/>
          <p:nvPr/>
        </p:nvSpPr>
        <p:spPr>
          <a:xfrm>
            <a:off x="4025031" y="4330946"/>
            <a:ext cx="117679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Attitudes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sp>
        <p:nvSpPr>
          <p:cNvPr id="328" name="Rectangle 327">
            <a:extLst>
              <a:ext uri="{FF2B5EF4-FFF2-40B4-BE49-F238E27FC236}">
                <a16:creationId xmlns:a16="http://schemas.microsoft.com/office/drawing/2014/main" id="{8A5DEABC-27D4-E354-C0F1-0DFAC626DEDF}"/>
              </a:ext>
            </a:extLst>
          </p:cNvPr>
          <p:cNvSpPr/>
          <p:nvPr/>
        </p:nvSpPr>
        <p:spPr>
          <a:xfrm>
            <a:off x="4104842" y="5702948"/>
            <a:ext cx="1340976" cy="259548"/>
          </a:xfrm>
          <a:prstGeom prst="rect">
            <a:avLst/>
          </a:prstGeom>
          <a:solidFill>
            <a:schemeClr val="accent3">
              <a:lumMod val="50000"/>
              <a:alpha val="19744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en-US" sz="1000" b="1" spc="-10" dirty="0">
                <a:solidFill>
                  <a:srgbClr val="4F6228"/>
                </a:solidFill>
                <a:latin typeface="Arial"/>
                <a:cs typeface="Arial"/>
              </a:rPr>
              <a:t>PSYCHOLOGICAL</a:t>
            </a:r>
            <a:br>
              <a:rPr lang="en-US" sz="1000" b="1" spc="-10" dirty="0">
                <a:solidFill>
                  <a:srgbClr val="4F6228"/>
                </a:solidFill>
                <a:latin typeface="Arial"/>
                <a:cs typeface="Arial"/>
              </a:rPr>
            </a:br>
            <a:r>
              <a:rPr lang="en-US" sz="1000" b="1" spc="-10" dirty="0">
                <a:solidFill>
                  <a:srgbClr val="4F6228"/>
                </a:solidFill>
                <a:latin typeface="Arial"/>
                <a:cs typeface="Arial"/>
              </a:rPr>
              <a:t>DRIVERS</a:t>
            </a:r>
            <a:endParaRPr lang="en-US" sz="1000" dirty="0">
              <a:solidFill>
                <a:srgbClr val="4F6228"/>
              </a:solidFill>
              <a:latin typeface="Arial"/>
              <a:cs typeface="Arial"/>
            </a:endParaRPr>
          </a:p>
        </p:txBody>
      </p:sp>
      <p:sp>
        <p:nvSpPr>
          <p:cNvPr id="329" name="object 76">
            <a:extLst>
              <a:ext uri="{FF2B5EF4-FFF2-40B4-BE49-F238E27FC236}">
                <a16:creationId xmlns:a16="http://schemas.microsoft.com/office/drawing/2014/main" id="{4E69E3D8-A956-FE14-B977-415916D5AF00}"/>
              </a:ext>
            </a:extLst>
          </p:cNvPr>
          <p:cNvSpPr txBox="1"/>
          <p:nvPr/>
        </p:nvSpPr>
        <p:spPr>
          <a:xfrm>
            <a:off x="4156014" y="5079389"/>
            <a:ext cx="1228312" cy="3366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lang="en-US" sz="7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person’s</a:t>
            </a:r>
            <a:r>
              <a:rPr lang="en-US" sz="7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objective</a:t>
            </a:r>
            <a:r>
              <a:rPr lang="en-US" sz="7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capability</a:t>
            </a:r>
            <a:r>
              <a:rPr lang="en-US" sz="7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lang="en-US" sz="7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effect</a:t>
            </a:r>
            <a:r>
              <a:rPr lang="en-US" sz="7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700" spc="-5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change,</a:t>
            </a:r>
            <a:r>
              <a:rPr lang="en-US" sz="7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lang="en-US" sz="7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their</a:t>
            </a:r>
            <a:r>
              <a:rPr lang="en-US" sz="7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belief</a:t>
            </a:r>
            <a:r>
              <a:rPr lang="en-US" sz="7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about</a:t>
            </a:r>
            <a:r>
              <a:rPr lang="en-US" sz="7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their</a:t>
            </a:r>
            <a:r>
              <a:rPr lang="en-US" sz="7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700" spc="-10" dirty="0">
                <a:solidFill>
                  <a:srgbClr val="231F20"/>
                </a:solidFill>
                <a:latin typeface="Arial"/>
                <a:cs typeface="Arial"/>
              </a:rPr>
              <a:t>ability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68D1C566-B203-BDD1-6056-DE71DC83EF4B}"/>
              </a:ext>
            </a:extLst>
          </p:cNvPr>
          <p:cNvSpPr txBox="1"/>
          <p:nvPr/>
        </p:nvSpPr>
        <p:spPr>
          <a:xfrm>
            <a:off x="4025031" y="4864346"/>
            <a:ext cx="117679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Self-efficacy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sp>
        <p:nvSpPr>
          <p:cNvPr id="356" name="Rectangle 355">
            <a:extLst>
              <a:ext uri="{FF2B5EF4-FFF2-40B4-BE49-F238E27FC236}">
                <a16:creationId xmlns:a16="http://schemas.microsoft.com/office/drawing/2014/main" id="{3DFD0EDF-9E2D-4828-6301-664981F9A816}"/>
              </a:ext>
            </a:extLst>
          </p:cNvPr>
          <p:cNvSpPr/>
          <p:nvPr/>
        </p:nvSpPr>
        <p:spPr>
          <a:xfrm>
            <a:off x="1715475" y="4052691"/>
            <a:ext cx="1416890" cy="2345693"/>
          </a:xfrm>
          <a:prstGeom prst="rect">
            <a:avLst/>
          </a:prstGeom>
          <a:solidFill>
            <a:schemeClr val="bg2">
              <a:alpha val="60121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LB"/>
          </a:p>
        </p:txBody>
      </p:sp>
      <p:sp>
        <p:nvSpPr>
          <p:cNvPr id="357" name="object 76">
            <a:extLst>
              <a:ext uri="{FF2B5EF4-FFF2-40B4-BE49-F238E27FC236}">
                <a16:creationId xmlns:a16="http://schemas.microsoft.com/office/drawing/2014/main" id="{B6A74D9A-A3D2-ECA5-FC21-9D6B1A5E4DAC}"/>
              </a:ext>
            </a:extLst>
          </p:cNvPr>
          <p:cNvSpPr txBox="1"/>
          <p:nvPr/>
        </p:nvSpPr>
        <p:spPr>
          <a:xfrm>
            <a:off x="1817581" y="4325632"/>
            <a:ext cx="1169958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800" dirty="0">
                <a:solidFill>
                  <a:srgbClr val="231F20"/>
                </a:solidFill>
                <a:latin typeface="Arial"/>
                <a:cs typeface="Arial"/>
              </a:rPr>
              <a:t>Mental </a:t>
            </a:r>
            <a:r>
              <a:rPr lang="en-US" sz="800" spc="-10" dirty="0">
                <a:solidFill>
                  <a:srgbClr val="231F20"/>
                </a:solidFill>
                <a:latin typeface="Arial"/>
                <a:cs typeface="Arial"/>
              </a:rPr>
              <a:t>processes including s</a:t>
            </a:r>
            <a:r>
              <a:rPr lang="en-US" sz="800" dirty="0">
                <a:solidFill>
                  <a:srgbClr val="231F20"/>
                </a:solidFill>
                <a:latin typeface="Arial"/>
                <a:cs typeface="Arial"/>
              </a:rPr>
              <a:t>tereotypes </a:t>
            </a:r>
            <a:r>
              <a:rPr lang="en-US" sz="800" spc="-25" dirty="0">
                <a:solidFill>
                  <a:srgbClr val="231F20"/>
                </a:solidFill>
                <a:latin typeface="Arial"/>
                <a:cs typeface="Arial"/>
              </a:rPr>
              <a:t>(</a:t>
            </a:r>
            <a:r>
              <a:rPr lang="en-US" sz="800" dirty="0">
                <a:solidFill>
                  <a:srgbClr val="231F20"/>
                </a:solidFill>
                <a:latin typeface="Arial"/>
                <a:cs typeface="Arial"/>
              </a:rPr>
              <a:t>cognitive </a:t>
            </a:r>
            <a:r>
              <a:rPr lang="en-US" sz="800" spc="-10" dirty="0">
                <a:solidFill>
                  <a:srgbClr val="231F20"/>
                </a:solidFill>
                <a:latin typeface="Arial"/>
                <a:cs typeface="Arial"/>
              </a:rPr>
              <a:t>knowledge </a:t>
            </a:r>
            <a:r>
              <a:rPr lang="en-US" sz="800" dirty="0">
                <a:solidFill>
                  <a:srgbClr val="231F20"/>
                </a:solidFill>
                <a:latin typeface="Arial"/>
                <a:cs typeface="Arial"/>
              </a:rPr>
              <a:t>structures </a:t>
            </a:r>
            <a:r>
              <a:rPr lang="en-US" sz="800" spc="-20" dirty="0">
                <a:solidFill>
                  <a:srgbClr val="231F20"/>
                </a:solidFill>
                <a:latin typeface="Arial"/>
                <a:cs typeface="Arial"/>
              </a:rPr>
              <a:t>that </a:t>
            </a:r>
            <a:r>
              <a:rPr lang="en-US" sz="800" dirty="0">
                <a:solidFill>
                  <a:srgbClr val="231F20"/>
                </a:solidFill>
                <a:latin typeface="Arial"/>
                <a:cs typeface="Arial"/>
              </a:rPr>
              <a:t>generalize</a:t>
            </a:r>
            <a:r>
              <a:rPr lang="en-US" sz="8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80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lang="en-US" sz="8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800" spc="-10" dirty="0">
                <a:solidFill>
                  <a:srgbClr val="231F20"/>
                </a:solidFill>
                <a:latin typeface="Arial"/>
                <a:cs typeface="Arial"/>
              </a:rPr>
              <a:t>group’s characteristics)</a:t>
            </a:r>
            <a:endParaRPr lang="en-US" sz="800" dirty="0">
              <a:latin typeface="Arial"/>
              <a:cs typeface="Arial"/>
            </a:endParaRPr>
          </a:p>
        </p:txBody>
      </p:sp>
      <p:sp>
        <p:nvSpPr>
          <p:cNvPr id="358" name="TextBox 357">
            <a:extLst>
              <a:ext uri="{FF2B5EF4-FFF2-40B4-BE49-F238E27FC236}">
                <a16:creationId xmlns:a16="http://schemas.microsoft.com/office/drawing/2014/main" id="{B8546390-776E-4032-4025-64691F7A9172}"/>
              </a:ext>
            </a:extLst>
          </p:cNvPr>
          <p:cNvSpPr txBox="1"/>
          <p:nvPr/>
        </p:nvSpPr>
        <p:spPr>
          <a:xfrm>
            <a:off x="1689884" y="4110188"/>
            <a:ext cx="103929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Beliefs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sp>
        <p:nvSpPr>
          <p:cNvPr id="363" name="object 76">
            <a:extLst>
              <a:ext uri="{FF2B5EF4-FFF2-40B4-BE49-F238E27FC236}">
                <a16:creationId xmlns:a16="http://schemas.microsoft.com/office/drawing/2014/main" id="{F838E019-B9BE-7320-3E01-5DB09356F930}"/>
              </a:ext>
            </a:extLst>
          </p:cNvPr>
          <p:cNvSpPr txBox="1"/>
          <p:nvPr/>
        </p:nvSpPr>
        <p:spPr>
          <a:xfrm>
            <a:off x="1817581" y="5375343"/>
            <a:ext cx="1169958" cy="1365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800" dirty="0">
                <a:solidFill>
                  <a:srgbClr val="231F20"/>
                </a:solidFill>
                <a:latin typeface="Arial"/>
                <a:cs typeface="Arial"/>
              </a:rPr>
              <a:t>Feelings</a:t>
            </a:r>
            <a:endParaRPr lang="en-US" sz="800" dirty="0">
              <a:latin typeface="Arial"/>
              <a:cs typeface="Arial"/>
            </a:endParaRPr>
          </a:p>
        </p:txBody>
      </p:sp>
      <p:sp>
        <p:nvSpPr>
          <p:cNvPr id="364" name="TextBox 363">
            <a:extLst>
              <a:ext uri="{FF2B5EF4-FFF2-40B4-BE49-F238E27FC236}">
                <a16:creationId xmlns:a16="http://schemas.microsoft.com/office/drawing/2014/main" id="{D6C32831-0EDF-68B2-AE99-2580FE0C4CB8}"/>
              </a:ext>
            </a:extLst>
          </p:cNvPr>
          <p:cNvSpPr txBox="1"/>
          <p:nvPr/>
        </p:nvSpPr>
        <p:spPr>
          <a:xfrm>
            <a:off x="1689884" y="5159899"/>
            <a:ext cx="103929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Emotions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sp>
        <p:nvSpPr>
          <p:cNvPr id="365" name="object 76">
            <a:extLst>
              <a:ext uri="{FF2B5EF4-FFF2-40B4-BE49-F238E27FC236}">
                <a16:creationId xmlns:a16="http://schemas.microsoft.com/office/drawing/2014/main" id="{428B3F5E-9A0A-B914-9717-919F151175A7}"/>
              </a:ext>
            </a:extLst>
          </p:cNvPr>
          <p:cNvSpPr txBox="1"/>
          <p:nvPr/>
        </p:nvSpPr>
        <p:spPr>
          <a:xfrm>
            <a:off x="1817581" y="5963483"/>
            <a:ext cx="1265586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800" dirty="0">
                <a:solidFill>
                  <a:srgbClr val="231F20"/>
                </a:solidFill>
                <a:latin typeface="Arial"/>
                <a:cs typeface="Arial"/>
              </a:rPr>
              <a:t>Enduring beliefs about what is desirable, important and morally right</a:t>
            </a:r>
            <a:endParaRPr lang="en-US" sz="800" dirty="0">
              <a:latin typeface="Arial"/>
              <a:cs typeface="Arial"/>
            </a:endParaRPr>
          </a:p>
        </p:txBody>
      </p:sp>
      <p:sp>
        <p:nvSpPr>
          <p:cNvPr id="366" name="TextBox 365">
            <a:extLst>
              <a:ext uri="{FF2B5EF4-FFF2-40B4-BE49-F238E27FC236}">
                <a16:creationId xmlns:a16="http://schemas.microsoft.com/office/drawing/2014/main" id="{36FAE534-D694-0255-EBC5-9498305E9182}"/>
              </a:ext>
            </a:extLst>
          </p:cNvPr>
          <p:cNvSpPr txBox="1"/>
          <p:nvPr/>
        </p:nvSpPr>
        <p:spPr>
          <a:xfrm>
            <a:off x="1689884" y="5748039"/>
            <a:ext cx="103929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Values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cxnSp>
        <p:nvCxnSpPr>
          <p:cNvPr id="370" name="Connector: Elbow 41">
            <a:extLst>
              <a:ext uri="{FF2B5EF4-FFF2-40B4-BE49-F238E27FC236}">
                <a16:creationId xmlns:a16="http://schemas.microsoft.com/office/drawing/2014/main" id="{6FFEBB57-D9C8-2CFB-C573-A407CFD5CB4D}"/>
              </a:ext>
            </a:extLst>
          </p:cNvPr>
          <p:cNvCxnSpPr>
            <a:cxnSpLocks/>
            <a:endCxn id="327" idx="1"/>
          </p:cNvCxnSpPr>
          <p:nvPr/>
        </p:nvCxnSpPr>
        <p:spPr>
          <a:xfrm flipV="1">
            <a:off x="3151783" y="4438668"/>
            <a:ext cx="873248" cy="641458"/>
          </a:xfrm>
          <a:prstGeom prst="bentConnector3">
            <a:avLst>
              <a:gd name="adj1" fmla="val 50000"/>
            </a:avLst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73" name="object 57">
            <a:extLst>
              <a:ext uri="{FF2B5EF4-FFF2-40B4-BE49-F238E27FC236}">
                <a16:creationId xmlns:a16="http://schemas.microsoft.com/office/drawing/2014/main" id="{0650830B-21DC-6C2E-1ADB-93B919D46B26}"/>
              </a:ext>
            </a:extLst>
          </p:cNvPr>
          <p:cNvGrpSpPr/>
          <p:nvPr/>
        </p:nvGrpSpPr>
        <p:grpSpPr>
          <a:xfrm>
            <a:off x="1834491" y="4987843"/>
            <a:ext cx="31750" cy="147955"/>
            <a:chOff x="2415771" y="4949120"/>
            <a:chExt cx="31750" cy="147955"/>
          </a:xfrm>
        </p:grpSpPr>
        <p:sp>
          <p:nvSpPr>
            <p:cNvPr id="374" name="object 58">
              <a:extLst>
                <a:ext uri="{FF2B5EF4-FFF2-40B4-BE49-F238E27FC236}">
                  <a16:creationId xmlns:a16="http://schemas.microsoft.com/office/drawing/2014/main" id="{45F14277-B554-585B-8B05-958F9C40F2CF}"/>
                </a:ext>
              </a:extLst>
            </p:cNvPr>
            <p:cNvSpPr/>
            <p:nvPr/>
          </p:nvSpPr>
          <p:spPr>
            <a:xfrm>
              <a:off x="2431600" y="4971905"/>
              <a:ext cx="0" cy="102235"/>
            </a:xfrm>
            <a:custGeom>
              <a:avLst/>
              <a:gdLst/>
              <a:ahLst/>
              <a:cxnLst/>
              <a:rect l="l" t="t" r="r" b="b"/>
              <a:pathLst>
                <a:path h="102235">
                  <a:moveTo>
                    <a:pt x="0" y="10219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5" name="object 59">
              <a:extLst>
                <a:ext uri="{FF2B5EF4-FFF2-40B4-BE49-F238E27FC236}">
                  <a16:creationId xmlns:a16="http://schemas.microsoft.com/office/drawing/2014/main" id="{E116D09D-31CC-0576-4EC3-924082C7AD6E}"/>
                </a:ext>
              </a:extLst>
            </p:cNvPr>
            <p:cNvSpPr/>
            <p:nvPr/>
          </p:nvSpPr>
          <p:spPr>
            <a:xfrm>
              <a:off x="2415768" y="4949126"/>
              <a:ext cx="31750" cy="147955"/>
            </a:xfrm>
            <a:custGeom>
              <a:avLst/>
              <a:gdLst/>
              <a:ahLst/>
              <a:cxnLst/>
              <a:rect l="l" t="t" r="r" b="b"/>
              <a:pathLst>
                <a:path w="31750" h="147954">
                  <a:moveTo>
                    <a:pt x="31661" y="120345"/>
                  </a:moveTo>
                  <a:lnTo>
                    <a:pt x="0" y="120345"/>
                  </a:lnTo>
                  <a:lnTo>
                    <a:pt x="15824" y="147764"/>
                  </a:lnTo>
                  <a:lnTo>
                    <a:pt x="31661" y="120345"/>
                  </a:lnTo>
                  <a:close/>
                </a:path>
                <a:path w="31750" h="147954">
                  <a:moveTo>
                    <a:pt x="31661" y="27419"/>
                  </a:moveTo>
                  <a:lnTo>
                    <a:pt x="15824" y="0"/>
                  </a:lnTo>
                  <a:lnTo>
                    <a:pt x="0" y="27419"/>
                  </a:lnTo>
                  <a:lnTo>
                    <a:pt x="31661" y="27419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76" name="object 57">
            <a:extLst>
              <a:ext uri="{FF2B5EF4-FFF2-40B4-BE49-F238E27FC236}">
                <a16:creationId xmlns:a16="http://schemas.microsoft.com/office/drawing/2014/main" id="{F7A0E30B-553C-448A-8BCA-2743C9E8EDC0}"/>
              </a:ext>
            </a:extLst>
          </p:cNvPr>
          <p:cNvGrpSpPr/>
          <p:nvPr/>
        </p:nvGrpSpPr>
        <p:grpSpPr>
          <a:xfrm>
            <a:off x="1834491" y="5567707"/>
            <a:ext cx="31750" cy="147955"/>
            <a:chOff x="2415771" y="4949120"/>
            <a:chExt cx="31750" cy="147955"/>
          </a:xfrm>
        </p:grpSpPr>
        <p:sp>
          <p:nvSpPr>
            <p:cNvPr id="377" name="object 58">
              <a:extLst>
                <a:ext uri="{FF2B5EF4-FFF2-40B4-BE49-F238E27FC236}">
                  <a16:creationId xmlns:a16="http://schemas.microsoft.com/office/drawing/2014/main" id="{6BDACD1C-AF40-3A1C-6175-3FFCD7C7D9D8}"/>
                </a:ext>
              </a:extLst>
            </p:cNvPr>
            <p:cNvSpPr/>
            <p:nvPr/>
          </p:nvSpPr>
          <p:spPr>
            <a:xfrm>
              <a:off x="2431600" y="4971905"/>
              <a:ext cx="0" cy="102235"/>
            </a:xfrm>
            <a:custGeom>
              <a:avLst/>
              <a:gdLst/>
              <a:ahLst/>
              <a:cxnLst/>
              <a:rect l="l" t="t" r="r" b="b"/>
              <a:pathLst>
                <a:path h="102235">
                  <a:moveTo>
                    <a:pt x="0" y="10219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8" name="object 59">
              <a:extLst>
                <a:ext uri="{FF2B5EF4-FFF2-40B4-BE49-F238E27FC236}">
                  <a16:creationId xmlns:a16="http://schemas.microsoft.com/office/drawing/2014/main" id="{68D5C7B3-D2B9-7C26-4994-4ADB8D804737}"/>
                </a:ext>
              </a:extLst>
            </p:cNvPr>
            <p:cNvSpPr/>
            <p:nvPr/>
          </p:nvSpPr>
          <p:spPr>
            <a:xfrm>
              <a:off x="2415768" y="4949126"/>
              <a:ext cx="31750" cy="147955"/>
            </a:xfrm>
            <a:custGeom>
              <a:avLst/>
              <a:gdLst/>
              <a:ahLst/>
              <a:cxnLst/>
              <a:rect l="l" t="t" r="r" b="b"/>
              <a:pathLst>
                <a:path w="31750" h="147954">
                  <a:moveTo>
                    <a:pt x="31661" y="120345"/>
                  </a:moveTo>
                  <a:lnTo>
                    <a:pt x="0" y="120345"/>
                  </a:lnTo>
                  <a:lnTo>
                    <a:pt x="15824" y="147764"/>
                  </a:lnTo>
                  <a:lnTo>
                    <a:pt x="31661" y="120345"/>
                  </a:lnTo>
                  <a:close/>
                </a:path>
                <a:path w="31750" h="147954">
                  <a:moveTo>
                    <a:pt x="31661" y="27419"/>
                  </a:moveTo>
                  <a:lnTo>
                    <a:pt x="15824" y="0"/>
                  </a:lnTo>
                  <a:lnTo>
                    <a:pt x="0" y="27419"/>
                  </a:lnTo>
                  <a:lnTo>
                    <a:pt x="31661" y="27419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3" name="object 76">
            <a:extLst>
              <a:ext uri="{FF2B5EF4-FFF2-40B4-BE49-F238E27FC236}">
                <a16:creationId xmlns:a16="http://schemas.microsoft.com/office/drawing/2014/main" id="{1C6338CF-563C-BF78-D770-C43ACDB14857}"/>
              </a:ext>
            </a:extLst>
          </p:cNvPr>
          <p:cNvSpPr txBox="1"/>
          <p:nvPr/>
        </p:nvSpPr>
        <p:spPr>
          <a:xfrm>
            <a:off x="3507102" y="6663105"/>
            <a:ext cx="1169958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800" dirty="0">
                <a:solidFill>
                  <a:srgbClr val="202124"/>
                </a:solidFill>
                <a:latin typeface="arial" panose="020B0604020202020204" pitchFamily="34" charset="0"/>
              </a:rPr>
              <a:t>Acquired</a:t>
            </a:r>
            <a:r>
              <a:rPr lang="en-US" sz="8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ability to do something well</a:t>
            </a:r>
            <a:endParaRPr lang="en-US" sz="800" dirty="0">
              <a:latin typeface="Arial"/>
              <a:cs typeface="Arial"/>
            </a:endParaRPr>
          </a:p>
        </p:txBody>
      </p:sp>
      <p:sp>
        <p:nvSpPr>
          <p:cNvPr id="384" name="TextBox 383">
            <a:extLst>
              <a:ext uri="{FF2B5EF4-FFF2-40B4-BE49-F238E27FC236}">
                <a16:creationId xmlns:a16="http://schemas.microsoft.com/office/drawing/2014/main" id="{FD425DF8-1DDB-A74F-80ED-D5911CF41DB3}"/>
              </a:ext>
            </a:extLst>
          </p:cNvPr>
          <p:cNvSpPr txBox="1"/>
          <p:nvPr/>
        </p:nvSpPr>
        <p:spPr>
          <a:xfrm>
            <a:off x="3379405" y="6447661"/>
            <a:ext cx="103929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Skills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sp>
        <p:nvSpPr>
          <p:cNvPr id="385" name="object 76">
            <a:extLst>
              <a:ext uri="{FF2B5EF4-FFF2-40B4-BE49-F238E27FC236}">
                <a16:creationId xmlns:a16="http://schemas.microsoft.com/office/drawing/2014/main" id="{0699813A-329B-0F1C-3C5F-B97D499710C6}"/>
              </a:ext>
            </a:extLst>
          </p:cNvPr>
          <p:cNvSpPr txBox="1"/>
          <p:nvPr/>
        </p:nvSpPr>
        <p:spPr>
          <a:xfrm>
            <a:off x="4839339" y="6663105"/>
            <a:ext cx="1412119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800" dirty="0">
                <a:solidFill>
                  <a:srgbClr val="231F20"/>
                </a:solidFill>
                <a:latin typeface="Arial"/>
                <a:cs typeface="Arial"/>
              </a:rPr>
              <a:t>Articulating, publicly defining and practicing a behaviour</a:t>
            </a:r>
            <a:endParaRPr lang="en-US" sz="800" dirty="0">
              <a:latin typeface="Arial"/>
              <a:cs typeface="Arial"/>
            </a:endParaRPr>
          </a:p>
        </p:txBody>
      </p:sp>
      <p:sp>
        <p:nvSpPr>
          <p:cNvPr id="386" name="TextBox 385">
            <a:extLst>
              <a:ext uri="{FF2B5EF4-FFF2-40B4-BE49-F238E27FC236}">
                <a16:creationId xmlns:a16="http://schemas.microsoft.com/office/drawing/2014/main" id="{2F5F0EA1-2994-98BF-6761-95D5C8A46F7A}"/>
              </a:ext>
            </a:extLst>
          </p:cNvPr>
          <p:cNvSpPr txBox="1"/>
          <p:nvPr/>
        </p:nvSpPr>
        <p:spPr>
          <a:xfrm>
            <a:off x="4711643" y="6447661"/>
            <a:ext cx="1519599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Rehearsal and practice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cxnSp>
        <p:nvCxnSpPr>
          <p:cNvPr id="388" name="Connector: Elbow 41">
            <a:extLst>
              <a:ext uri="{FF2B5EF4-FFF2-40B4-BE49-F238E27FC236}">
                <a16:creationId xmlns:a16="http://schemas.microsoft.com/office/drawing/2014/main" id="{FC3ED8EF-A6F9-FA77-98A9-04E84A3D4F62}"/>
              </a:ext>
            </a:extLst>
          </p:cNvPr>
          <p:cNvCxnSpPr>
            <a:cxnSpLocks/>
            <a:stCxn id="387" idx="0"/>
            <a:endCxn id="330" idx="1"/>
          </p:cNvCxnSpPr>
          <p:nvPr/>
        </p:nvCxnSpPr>
        <p:spPr>
          <a:xfrm rot="16200000" flipV="1">
            <a:off x="3695340" y="5301759"/>
            <a:ext cx="1444386" cy="785004"/>
          </a:xfrm>
          <a:prstGeom prst="bentConnector4">
            <a:avLst>
              <a:gd name="adj1" fmla="val 29082"/>
              <a:gd name="adj2" fmla="val 130193"/>
            </a:avLst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" name="Connector: Elbow 41">
            <a:extLst>
              <a:ext uri="{FF2B5EF4-FFF2-40B4-BE49-F238E27FC236}">
                <a16:creationId xmlns:a16="http://schemas.microsoft.com/office/drawing/2014/main" id="{D03DE22A-73B7-7286-C93A-8CC5F7E85EE3}"/>
              </a:ext>
            </a:extLst>
          </p:cNvPr>
          <p:cNvCxnSpPr>
            <a:cxnSpLocks/>
            <a:stCxn id="8" idx="2"/>
          </p:cNvCxnSpPr>
          <p:nvPr/>
        </p:nvCxnSpPr>
        <p:spPr>
          <a:xfrm rot="5400000">
            <a:off x="4119373" y="1046451"/>
            <a:ext cx="272223" cy="15479"/>
          </a:xfrm>
          <a:prstGeom prst="bentConnector3">
            <a:avLst/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object 76">
            <a:extLst>
              <a:ext uri="{FF2B5EF4-FFF2-40B4-BE49-F238E27FC236}">
                <a16:creationId xmlns:a16="http://schemas.microsoft.com/office/drawing/2014/main" id="{CDB35060-DE33-B179-03EF-4C3A4331F5FE}"/>
              </a:ext>
            </a:extLst>
          </p:cNvPr>
          <p:cNvSpPr txBox="1"/>
          <p:nvPr/>
        </p:nvSpPr>
        <p:spPr>
          <a:xfrm>
            <a:off x="2241910" y="3024777"/>
            <a:ext cx="1039293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Perceived benefits of doing a certain behaviour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8" name="object 76">
            <a:extLst>
              <a:ext uri="{FF2B5EF4-FFF2-40B4-BE49-F238E27FC236}">
                <a16:creationId xmlns:a16="http://schemas.microsoft.com/office/drawing/2014/main" id="{9473A9B3-D5E4-E7C4-40E3-D36D2469E701}"/>
              </a:ext>
            </a:extLst>
          </p:cNvPr>
          <p:cNvSpPr txBox="1"/>
          <p:nvPr/>
        </p:nvSpPr>
        <p:spPr>
          <a:xfrm>
            <a:off x="3805632" y="473727"/>
            <a:ext cx="915182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l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Presence of national policies and procedures on disability inclusion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9" name="object 76">
            <a:extLst>
              <a:ext uri="{FF2B5EF4-FFF2-40B4-BE49-F238E27FC236}">
                <a16:creationId xmlns:a16="http://schemas.microsoft.com/office/drawing/2014/main" id="{5C95B5CF-7E51-4A26-8F89-53FE189DD9D4}"/>
              </a:ext>
            </a:extLst>
          </p:cNvPr>
          <p:cNvSpPr txBox="1"/>
          <p:nvPr/>
        </p:nvSpPr>
        <p:spPr>
          <a:xfrm>
            <a:off x="4868239" y="778349"/>
            <a:ext cx="915182" cy="1211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l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Presence of funding </a:t>
            </a:r>
            <a:endParaRPr sz="700" dirty="0">
              <a:latin typeface="Arial"/>
              <a:cs typeface="Arial"/>
            </a:endParaRPr>
          </a:p>
        </p:txBody>
      </p:sp>
      <p:cxnSp>
        <p:nvCxnSpPr>
          <p:cNvPr id="13" name="Connector: Elbow 41">
            <a:extLst>
              <a:ext uri="{FF2B5EF4-FFF2-40B4-BE49-F238E27FC236}">
                <a16:creationId xmlns:a16="http://schemas.microsoft.com/office/drawing/2014/main" id="{A584D59F-DEB2-66C9-6FFF-5CD415EA7393}"/>
              </a:ext>
            </a:extLst>
          </p:cNvPr>
          <p:cNvCxnSpPr>
            <a:cxnSpLocks/>
            <a:endCxn id="216" idx="3"/>
          </p:cNvCxnSpPr>
          <p:nvPr/>
        </p:nvCxnSpPr>
        <p:spPr>
          <a:xfrm rot="5400000">
            <a:off x="8715476" y="3240530"/>
            <a:ext cx="462904" cy="452511"/>
          </a:xfrm>
          <a:prstGeom prst="bentConnector2">
            <a:avLst/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ctor: Elbow 41">
            <a:extLst>
              <a:ext uri="{FF2B5EF4-FFF2-40B4-BE49-F238E27FC236}">
                <a16:creationId xmlns:a16="http://schemas.microsoft.com/office/drawing/2014/main" id="{DB432D7A-2812-94E3-591A-C3B599BC6023}"/>
              </a:ext>
            </a:extLst>
          </p:cNvPr>
          <p:cNvCxnSpPr>
            <a:cxnSpLocks/>
            <a:stCxn id="216" idx="2"/>
          </p:cNvCxnSpPr>
          <p:nvPr/>
        </p:nvCxnSpPr>
        <p:spPr>
          <a:xfrm rot="5400000">
            <a:off x="7129715" y="3637940"/>
            <a:ext cx="848468" cy="1305693"/>
          </a:xfrm>
          <a:prstGeom prst="bentConnector2">
            <a:avLst/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8B375C04-B2A2-8B5E-A826-4E5BE1B52421}"/>
              </a:ext>
            </a:extLst>
          </p:cNvPr>
          <p:cNvSpPr txBox="1"/>
          <p:nvPr/>
        </p:nvSpPr>
        <p:spPr>
          <a:xfrm>
            <a:off x="8695804" y="4921746"/>
            <a:ext cx="131087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F79645"/>
                </a:highlight>
                <a:latin typeface="Arial"/>
                <a:cs typeface="Arial"/>
              </a:rPr>
              <a:t>Unity </a:t>
            </a:r>
            <a:endParaRPr lang="en-US" sz="800" dirty="0">
              <a:solidFill>
                <a:schemeClr val="bg1"/>
              </a:solidFill>
              <a:highlight>
                <a:srgbClr val="F79645"/>
              </a:highlight>
              <a:latin typeface="Arial"/>
              <a:cs typeface="Arial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B44757D-BCFA-AF51-0BD8-DFE296090267}"/>
              </a:ext>
            </a:extLst>
          </p:cNvPr>
          <p:cNvSpPr txBox="1"/>
          <p:nvPr/>
        </p:nvSpPr>
        <p:spPr>
          <a:xfrm>
            <a:off x="8686706" y="5945995"/>
            <a:ext cx="131087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F79645"/>
                </a:highlight>
                <a:latin typeface="Arial"/>
                <a:cs typeface="Arial"/>
              </a:rPr>
              <a:t>Commitment</a:t>
            </a:r>
            <a:endParaRPr lang="en-US" sz="800" dirty="0">
              <a:solidFill>
                <a:schemeClr val="bg1"/>
              </a:solidFill>
              <a:highlight>
                <a:srgbClr val="F79645"/>
              </a:highlight>
              <a:latin typeface="Arial"/>
              <a:cs typeface="Arial"/>
            </a:endParaRPr>
          </a:p>
        </p:txBody>
      </p:sp>
      <p:sp>
        <p:nvSpPr>
          <p:cNvPr id="34" name="object 76">
            <a:extLst>
              <a:ext uri="{FF2B5EF4-FFF2-40B4-BE49-F238E27FC236}">
                <a16:creationId xmlns:a16="http://schemas.microsoft.com/office/drawing/2014/main" id="{DC4AE06D-1DE5-D6DD-4D27-E1FFE558563A}"/>
              </a:ext>
            </a:extLst>
          </p:cNvPr>
          <p:cNvSpPr txBox="1"/>
          <p:nvPr/>
        </p:nvSpPr>
        <p:spPr>
          <a:xfrm>
            <a:off x="8829081" y="6123775"/>
            <a:ext cx="1136905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r>
              <a:rPr lang="en-U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Level of dedication and engagement individuals have toward the movement's goals</a:t>
            </a:r>
            <a:endParaRPr lang="en-US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bject 76">
            <a:extLst>
              <a:ext uri="{FF2B5EF4-FFF2-40B4-BE49-F238E27FC236}">
                <a16:creationId xmlns:a16="http://schemas.microsoft.com/office/drawing/2014/main" id="{43FF60CB-BF1F-6C5F-A1EF-92EF94F2584E}"/>
              </a:ext>
            </a:extLst>
          </p:cNvPr>
          <p:cNvSpPr txBox="1"/>
          <p:nvPr/>
        </p:nvSpPr>
        <p:spPr>
          <a:xfrm>
            <a:off x="8816710" y="5761336"/>
            <a:ext cx="1184761" cy="1211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r>
              <a:rPr lang="en-U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critical mass of participants</a:t>
            </a:r>
            <a:endParaRPr lang="en-US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40213B0-76EC-0626-7259-3D101D321534}"/>
              </a:ext>
            </a:extLst>
          </p:cNvPr>
          <p:cNvSpPr txBox="1"/>
          <p:nvPr/>
        </p:nvSpPr>
        <p:spPr>
          <a:xfrm>
            <a:off x="8690594" y="5562306"/>
            <a:ext cx="131087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F79645"/>
                </a:highlight>
                <a:latin typeface="Arial"/>
                <a:cs typeface="Arial"/>
              </a:rPr>
              <a:t>Numbers </a:t>
            </a:r>
            <a:endParaRPr lang="en-US" sz="800" dirty="0">
              <a:solidFill>
                <a:schemeClr val="bg1"/>
              </a:solidFill>
              <a:highlight>
                <a:srgbClr val="F79645"/>
              </a:highlight>
              <a:latin typeface="Arial"/>
              <a:cs typeface="Arial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E864F1E-7C25-6E8F-A9DD-4CA3EFE881B0}"/>
              </a:ext>
            </a:extLst>
          </p:cNvPr>
          <p:cNvSpPr txBox="1"/>
          <p:nvPr/>
        </p:nvSpPr>
        <p:spPr>
          <a:xfrm>
            <a:off x="1922982" y="1964409"/>
            <a:ext cx="1222232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Curriculum</a:t>
            </a:r>
            <a:endParaRPr lang="en-US" sz="800" dirty="0">
              <a:solidFill>
                <a:schemeClr val="bg1"/>
              </a:solidFill>
              <a:highlight>
                <a:srgbClr val="4E81BD"/>
              </a:highlight>
              <a:latin typeface="Arial"/>
              <a:cs typeface="Arial"/>
            </a:endParaRPr>
          </a:p>
        </p:txBody>
      </p:sp>
      <p:sp>
        <p:nvSpPr>
          <p:cNvPr id="53" name="object 76">
            <a:extLst>
              <a:ext uri="{FF2B5EF4-FFF2-40B4-BE49-F238E27FC236}">
                <a16:creationId xmlns:a16="http://schemas.microsoft.com/office/drawing/2014/main" id="{703E2229-AD6B-2E9E-F95F-147984EC20B7}"/>
              </a:ext>
            </a:extLst>
          </p:cNvPr>
          <p:cNvSpPr txBox="1"/>
          <p:nvPr/>
        </p:nvSpPr>
        <p:spPr>
          <a:xfrm>
            <a:off x="2061775" y="2154579"/>
            <a:ext cx="966385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Extent to which disability-inclusive values are systematically taught</a:t>
            </a:r>
            <a:endParaRPr lang="en-US" sz="700" dirty="0">
              <a:latin typeface="Arial"/>
              <a:cs typeface="Arial"/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84F936D-DE50-B063-C2E4-8F089E7CFBB9}"/>
              </a:ext>
            </a:extLst>
          </p:cNvPr>
          <p:cNvCxnSpPr>
            <a:cxnSpLocks/>
          </p:cNvCxnSpPr>
          <p:nvPr/>
        </p:nvCxnSpPr>
        <p:spPr>
          <a:xfrm flipV="1">
            <a:off x="2075945" y="2577542"/>
            <a:ext cx="2342753" cy="16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7261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Rectangle 386">
            <a:extLst>
              <a:ext uri="{FF2B5EF4-FFF2-40B4-BE49-F238E27FC236}">
                <a16:creationId xmlns:a16="http://schemas.microsoft.com/office/drawing/2014/main" id="{378D085D-E480-C141-8BFD-45F09CAE1BC9}"/>
              </a:ext>
            </a:extLst>
          </p:cNvPr>
          <p:cNvSpPr/>
          <p:nvPr/>
        </p:nvSpPr>
        <p:spPr>
          <a:xfrm>
            <a:off x="3368660" y="6416454"/>
            <a:ext cx="2882797" cy="797700"/>
          </a:xfrm>
          <a:prstGeom prst="rect">
            <a:avLst/>
          </a:prstGeom>
          <a:solidFill>
            <a:schemeClr val="bg2">
              <a:alpha val="60121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LB"/>
          </a:p>
        </p:txBody>
      </p:sp>
      <p:sp>
        <p:nvSpPr>
          <p:cNvPr id="336" name="Rectangle 335">
            <a:extLst>
              <a:ext uri="{FF2B5EF4-FFF2-40B4-BE49-F238E27FC236}">
                <a16:creationId xmlns:a16="http://schemas.microsoft.com/office/drawing/2014/main" id="{93E43025-EB0B-5905-F391-C4449984398A}"/>
              </a:ext>
            </a:extLst>
          </p:cNvPr>
          <p:cNvSpPr/>
          <p:nvPr/>
        </p:nvSpPr>
        <p:spPr>
          <a:xfrm>
            <a:off x="294759" y="4052692"/>
            <a:ext cx="1189384" cy="1228982"/>
          </a:xfrm>
          <a:prstGeom prst="rect">
            <a:avLst/>
          </a:prstGeom>
          <a:solidFill>
            <a:schemeClr val="bg2">
              <a:alpha val="60121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LB"/>
          </a:p>
        </p:txBody>
      </p:sp>
      <p:sp>
        <p:nvSpPr>
          <p:cNvPr id="307" name="Rectangle 306">
            <a:extLst>
              <a:ext uri="{FF2B5EF4-FFF2-40B4-BE49-F238E27FC236}">
                <a16:creationId xmlns:a16="http://schemas.microsoft.com/office/drawing/2014/main" id="{9D7D7C5A-F51E-F13B-10D3-2E4630C27AE8}"/>
              </a:ext>
            </a:extLst>
          </p:cNvPr>
          <p:cNvSpPr/>
          <p:nvPr/>
        </p:nvSpPr>
        <p:spPr>
          <a:xfrm>
            <a:off x="305574" y="876222"/>
            <a:ext cx="1587871" cy="2538889"/>
          </a:xfrm>
          <a:prstGeom prst="rect">
            <a:avLst/>
          </a:prstGeom>
          <a:solidFill>
            <a:schemeClr val="bg2">
              <a:alpha val="60121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LB"/>
          </a:p>
        </p:txBody>
      </p:sp>
      <p:sp>
        <p:nvSpPr>
          <p:cNvPr id="89" name="object 3">
            <a:extLst>
              <a:ext uri="{FF2B5EF4-FFF2-40B4-BE49-F238E27FC236}">
                <a16:creationId xmlns:a16="http://schemas.microsoft.com/office/drawing/2014/main" id="{C1B3D3A0-8A87-6B10-A724-FDEDA0A9FB2C}"/>
              </a:ext>
            </a:extLst>
          </p:cNvPr>
          <p:cNvSpPr/>
          <p:nvPr/>
        </p:nvSpPr>
        <p:spPr>
          <a:xfrm>
            <a:off x="3425081" y="2106647"/>
            <a:ext cx="4088129" cy="4087495"/>
          </a:xfrm>
          <a:custGeom>
            <a:avLst/>
            <a:gdLst/>
            <a:ahLst/>
            <a:cxnLst/>
            <a:rect l="l" t="t" r="r" b="b"/>
            <a:pathLst>
              <a:path w="4088129" h="4087495">
                <a:moveTo>
                  <a:pt x="2043760" y="0"/>
                </a:moveTo>
                <a:lnTo>
                  <a:pt x="1995518" y="558"/>
                </a:lnTo>
                <a:lnTo>
                  <a:pt x="1947550" y="2224"/>
                </a:lnTo>
                <a:lnTo>
                  <a:pt x="1899869" y="4986"/>
                </a:lnTo>
                <a:lnTo>
                  <a:pt x="1852486" y="8832"/>
                </a:lnTo>
                <a:lnTo>
                  <a:pt x="1805414" y="13749"/>
                </a:lnTo>
                <a:lnTo>
                  <a:pt x="1758665" y="19725"/>
                </a:lnTo>
                <a:lnTo>
                  <a:pt x="1712251" y="26749"/>
                </a:lnTo>
                <a:lnTo>
                  <a:pt x="1666185" y="34806"/>
                </a:lnTo>
                <a:lnTo>
                  <a:pt x="1620478" y="43886"/>
                </a:lnTo>
                <a:lnTo>
                  <a:pt x="1575144" y="53976"/>
                </a:lnTo>
                <a:lnTo>
                  <a:pt x="1530194" y="65064"/>
                </a:lnTo>
                <a:lnTo>
                  <a:pt x="1485641" y="77137"/>
                </a:lnTo>
                <a:lnTo>
                  <a:pt x="1441497" y="90183"/>
                </a:lnTo>
                <a:lnTo>
                  <a:pt x="1397773" y="104190"/>
                </a:lnTo>
                <a:lnTo>
                  <a:pt x="1354484" y="119146"/>
                </a:lnTo>
                <a:lnTo>
                  <a:pt x="1311639" y="135039"/>
                </a:lnTo>
                <a:lnTo>
                  <a:pt x="1269253" y="151855"/>
                </a:lnTo>
                <a:lnTo>
                  <a:pt x="1227337" y="169584"/>
                </a:lnTo>
                <a:lnTo>
                  <a:pt x="1185904" y="188212"/>
                </a:lnTo>
                <a:lnTo>
                  <a:pt x="1144966" y="207727"/>
                </a:lnTo>
                <a:lnTo>
                  <a:pt x="1104534" y="228117"/>
                </a:lnTo>
                <a:lnTo>
                  <a:pt x="1064622" y="249371"/>
                </a:lnTo>
                <a:lnTo>
                  <a:pt x="1025241" y="271475"/>
                </a:lnTo>
                <a:lnTo>
                  <a:pt x="986405" y="294417"/>
                </a:lnTo>
                <a:lnTo>
                  <a:pt x="948124" y="318185"/>
                </a:lnTo>
                <a:lnTo>
                  <a:pt x="910412" y="342766"/>
                </a:lnTo>
                <a:lnTo>
                  <a:pt x="873280" y="368150"/>
                </a:lnTo>
                <a:lnTo>
                  <a:pt x="836741" y="394322"/>
                </a:lnTo>
                <a:lnTo>
                  <a:pt x="800808" y="421271"/>
                </a:lnTo>
                <a:lnTo>
                  <a:pt x="765492" y="448986"/>
                </a:lnTo>
                <a:lnTo>
                  <a:pt x="730806" y="477452"/>
                </a:lnTo>
                <a:lnTo>
                  <a:pt x="696761" y="506659"/>
                </a:lnTo>
                <a:lnTo>
                  <a:pt x="663371" y="536593"/>
                </a:lnTo>
                <a:lnTo>
                  <a:pt x="630648" y="567243"/>
                </a:lnTo>
                <a:lnTo>
                  <a:pt x="598603" y="598597"/>
                </a:lnTo>
                <a:lnTo>
                  <a:pt x="567249" y="630641"/>
                </a:lnTo>
                <a:lnTo>
                  <a:pt x="536599" y="663364"/>
                </a:lnTo>
                <a:lnTo>
                  <a:pt x="506664" y="696754"/>
                </a:lnTo>
                <a:lnTo>
                  <a:pt x="477457" y="730798"/>
                </a:lnTo>
                <a:lnTo>
                  <a:pt x="448991" y="765484"/>
                </a:lnTo>
                <a:lnTo>
                  <a:pt x="421276" y="800800"/>
                </a:lnTo>
                <a:lnTo>
                  <a:pt x="394327" y="836733"/>
                </a:lnTo>
                <a:lnTo>
                  <a:pt x="368154" y="873272"/>
                </a:lnTo>
                <a:lnTo>
                  <a:pt x="342770" y="910403"/>
                </a:lnTo>
                <a:lnTo>
                  <a:pt x="318188" y="948115"/>
                </a:lnTo>
                <a:lnTo>
                  <a:pt x="294420" y="986395"/>
                </a:lnTo>
                <a:lnTo>
                  <a:pt x="271478" y="1025232"/>
                </a:lnTo>
                <a:lnTo>
                  <a:pt x="249374" y="1064612"/>
                </a:lnTo>
                <a:lnTo>
                  <a:pt x="228120" y="1104524"/>
                </a:lnTo>
                <a:lnTo>
                  <a:pt x="207730" y="1144955"/>
                </a:lnTo>
                <a:lnTo>
                  <a:pt x="188214" y="1185894"/>
                </a:lnTo>
                <a:lnTo>
                  <a:pt x="169586" y="1227327"/>
                </a:lnTo>
                <a:lnTo>
                  <a:pt x="151857" y="1269243"/>
                </a:lnTo>
                <a:lnTo>
                  <a:pt x="135040" y="1311628"/>
                </a:lnTo>
                <a:lnTo>
                  <a:pt x="119148" y="1354472"/>
                </a:lnTo>
                <a:lnTo>
                  <a:pt x="104192" y="1397762"/>
                </a:lnTo>
                <a:lnTo>
                  <a:pt x="90184" y="1441485"/>
                </a:lnTo>
                <a:lnTo>
                  <a:pt x="77138" y="1485629"/>
                </a:lnTo>
                <a:lnTo>
                  <a:pt x="65064" y="1530182"/>
                </a:lnTo>
                <a:lnTo>
                  <a:pt x="53977" y="1575132"/>
                </a:lnTo>
                <a:lnTo>
                  <a:pt x="43887" y="1620466"/>
                </a:lnTo>
                <a:lnTo>
                  <a:pt x="34807" y="1666173"/>
                </a:lnTo>
                <a:lnTo>
                  <a:pt x="26749" y="1712239"/>
                </a:lnTo>
                <a:lnTo>
                  <a:pt x="19726" y="1758652"/>
                </a:lnTo>
                <a:lnTo>
                  <a:pt x="13749" y="1805402"/>
                </a:lnTo>
                <a:lnTo>
                  <a:pt x="8832" y="1852474"/>
                </a:lnTo>
                <a:lnTo>
                  <a:pt x="4986" y="1899856"/>
                </a:lnTo>
                <a:lnTo>
                  <a:pt x="2224" y="1947538"/>
                </a:lnTo>
                <a:lnTo>
                  <a:pt x="558" y="1995505"/>
                </a:lnTo>
                <a:lnTo>
                  <a:pt x="0" y="2043747"/>
                </a:lnTo>
                <a:lnTo>
                  <a:pt x="558" y="2091989"/>
                </a:lnTo>
                <a:lnTo>
                  <a:pt x="2224" y="2139956"/>
                </a:lnTo>
                <a:lnTo>
                  <a:pt x="4986" y="2187638"/>
                </a:lnTo>
                <a:lnTo>
                  <a:pt x="8832" y="2235020"/>
                </a:lnTo>
                <a:lnTo>
                  <a:pt x="13749" y="2282092"/>
                </a:lnTo>
                <a:lnTo>
                  <a:pt x="19726" y="2328842"/>
                </a:lnTo>
                <a:lnTo>
                  <a:pt x="26749" y="2375255"/>
                </a:lnTo>
                <a:lnTo>
                  <a:pt x="34807" y="2421321"/>
                </a:lnTo>
                <a:lnTo>
                  <a:pt x="43887" y="2467028"/>
                </a:lnTo>
                <a:lnTo>
                  <a:pt x="53977" y="2512362"/>
                </a:lnTo>
                <a:lnTo>
                  <a:pt x="65064" y="2557312"/>
                </a:lnTo>
                <a:lnTo>
                  <a:pt x="77138" y="2601865"/>
                </a:lnTo>
                <a:lnTo>
                  <a:pt x="90184" y="2646009"/>
                </a:lnTo>
                <a:lnTo>
                  <a:pt x="104192" y="2689732"/>
                </a:lnTo>
                <a:lnTo>
                  <a:pt x="119148" y="2733022"/>
                </a:lnTo>
                <a:lnTo>
                  <a:pt x="135040" y="2775866"/>
                </a:lnTo>
                <a:lnTo>
                  <a:pt x="151857" y="2818251"/>
                </a:lnTo>
                <a:lnTo>
                  <a:pt x="169586" y="2860167"/>
                </a:lnTo>
                <a:lnTo>
                  <a:pt x="188214" y="2901600"/>
                </a:lnTo>
                <a:lnTo>
                  <a:pt x="207730" y="2942539"/>
                </a:lnTo>
                <a:lnTo>
                  <a:pt x="228120" y="2982970"/>
                </a:lnTo>
                <a:lnTo>
                  <a:pt x="249374" y="3022882"/>
                </a:lnTo>
                <a:lnTo>
                  <a:pt x="271478" y="3062262"/>
                </a:lnTo>
                <a:lnTo>
                  <a:pt x="294420" y="3101099"/>
                </a:lnTo>
                <a:lnTo>
                  <a:pt x="318188" y="3139379"/>
                </a:lnTo>
                <a:lnTo>
                  <a:pt x="342770" y="3177091"/>
                </a:lnTo>
                <a:lnTo>
                  <a:pt x="368154" y="3214222"/>
                </a:lnTo>
                <a:lnTo>
                  <a:pt x="394327" y="3250761"/>
                </a:lnTo>
                <a:lnTo>
                  <a:pt x="421276" y="3286694"/>
                </a:lnTo>
                <a:lnTo>
                  <a:pt x="448991" y="3322010"/>
                </a:lnTo>
                <a:lnTo>
                  <a:pt x="477457" y="3356696"/>
                </a:lnTo>
                <a:lnTo>
                  <a:pt x="506664" y="3390740"/>
                </a:lnTo>
                <a:lnTo>
                  <a:pt x="536599" y="3424130"/>
                </a:lnTo>
                <a:lnTo>
                  <a:pt x="567249" y="3456853"/>
                </a:lnTo>
                <a:lnTo>
                  <a:pt x="598603" y="3488897"/>
                </a:lnTo>
                <a:lnTo>
                  <a:pt x="630648" y="3520251"/>
                </a:lnTo>
                <a:lnTo>
                  <a:pt x="663371" y="3550901"/>
                </a:lnTo>
                <a:lnTo>
                  <a:pt x="696761" y="3580835"/>
                </a:lnTo>
                <a:lnTo>
                  <a:pt x="730806" y="3610042"/>
                </a:lnTo>
                <a:lnTo>
                  <a:pt x="765492" y="3638508"/>
                </a:lnTo>
                <a:lnTo>
                  <a:pt x="800808" y="3666223"/>
                </a:lnTo>
                <a:lnTo>
                  <a:pt x="836741" y="3693172"/>
                </a:lnTo>
                <a:lnTo>
                  <a:pt x="873280" y="3719344"/>
                </a:lnTo>
                <a:lnTo>
                  <a:pt x="910412" y="3744728"/>
                </a:lnTo>
                <a:lnTo>
                  <a:pt x="948124" y="3769309"/>
                </a:lnTo>
                <a:lnTo>
                  <a:pt x="986405" y="3793077"/>
                </a:lnTo>
                <a:lnTo>
                  <a:pt x="1025241" y="3816019"/>
                </a:lnTo>
                <a:lnTo>
                  <a:pt x="1064622" y="3838123"/>
                </a:lnTo>
                <a:lnTo>
                  <a:pt x="1104534" y="3859377"/>
                </a:lnTo>
                <a:lnTo>
                  <a:pt x="1144966" y="3879767"/>
                </a:lnTo>
                <a:lnTo>
                  <a:pt x="1185904" y="3899282"/>
                </a:lnTo>
                <a:lnTo>
                  <a:pt x="1227337" y="3917910"/>
                </a:lnTo>
                <a:lnTo>
                  <a:pt x="1269253" y="3935639"/>
                </a:lnTo>
                <a:lnTo>
                  <a:pt x="1311639" y="3952455"/>
                </a:lnTo>
                <a:lnTo>
                  <a:pt x="1354484" y="3968348"/>
                </a:lnTo>
                <a:lnTo>
                  <a:pt x="1397773" y="3983304"/>
                </a:lnTo>
                <a:lnTo>
                  <a:pt x="1441497" y="3997311"/>
                </a:lnTo>
                <a:lnTo>
                  <a:pt x="1485641" y="4010357"/>
                </a:lnTo>
                <a:lnTo>
                  <a:pt x="1530194" y="4022430"/>
                </a:lnTo>
                <a:lnTo>
                  <a:pt x="1575144" y="4033518"/>
                </a:lnTo>
                <a:lnTo>
                  <a:pt x="1620478" y="4043608"/>
                </a:lnTo>
                <a:lnTo>
                  <a:pt x="1666185" y="4052688"/>
                </a:lnTo>
                <a:lnTo>
                  <a:pt x="1712251" y="4060745"/>
                </a:lnTo>
                <a:lnTo>
                  <a:pt x="1758665" y="4067769"/>
                </a:lnTo>
                <a:lnTo>
                  <a:pt x="1805414" y="4073745"/>
                </a:lnTo>
                <a:lnTo>
                  <a:pt x="1852486" y="4078662"/>
                </a:lnTo>
                <a:lnTo>
                  <a:pt x="1899869" y="4082508"/>
                </a:lnTo>
                <a:lnTo>
                  <a:pt x="1947550" y="4085270"/>
                </a:lnTo>
                <a:lnTo>
                  <a:pt x="1995518" y="4086936"/>
                </a:lnTo>
                <a:lnTo>
                  <a:pt x="2043760" y="4087495"/>
                </a:lnTo>
                <a:lnTo>
                  <a:pt x="2092001" y="4086936"/>
                </a:lnTo>
                <a:lnTo>
                  <a:pt x="2139968" y="4085270"/>
                </a:lnTo>
                <a:lnTo>
                  <a:pt x="2187649" y="4082508"/>
                </a:lnTo>
                <a:lnTo>
                  <a:pt x="2235031" y="4078662"/>
                </a:lnTo>
                <a:lnTo>
                  <a:pt x="2282103" y="4073745"/>
                </a:lnTo>
                <a:lnTo>
                  <a:pt x="2328851" y="4067769"/>
                </a:lnTo>
                <a:lnTo>
                  <a:pt x="2375265" y="4060745"/>
                </a:lnTo>
                <a:lnTo>
                  <a:pt x="2421331" y="4052688"/>
                </a:lnTo>
                <a:lnTo>
                  <a:pt x="2467037" y="4043608"/>
                </a:lnTo>
                <a:lnTo>
                  <a:pt x="2512371" y="4033518"/>
                </a:lnTo>
                <a:lnTo>
                  <a:pt x="2557320" y="4022430"/>
                </a:lnTo>
                <a:lnTo>
                  <a:pt x="2601873" y="4010357"/>
                </a:lnTo>
                <a:lnTo>
                  <a:pt x="2646017" y="3997311"/>
                </a:lnTo>
                <a:lnTo>
                  <a:pt x="2689740" y="3983304"/>
                </a:lnTo>
                <a:lnTo>
                  <a:pt x="2733029" y="3968348"/>
                </a:lnTo>
                <a:lnTo>
                  <a:pt x="2775873" y="3952455"/>
                </a:lnTo>
                <a:lnTo>
                  <a:pt x="2818259" y="3935639"/>
                </a:lnTo>
                <a:lnTo>
                  <a:pt x="2860174" y="3917910"/>
                </a:lnTo>
                <a:lnTo>
                  <a:pt x="2901607" y="3899282"/>
                </a:lnTo>
                <a:lnTo>
                  <a:pt x="2942546" y="3879767"/>
                </a:lnTo>
                <a:lnTo>
                  <a:pt x="2982977" y="3859377"/>
                </a:lnTo>
                <a:lnTo>
                  <a:pt x="3022889" y="3838123"/>
                </a:lnTo>
                <a:lnTo>
                  <a:pt x="3062269" y="3816019"/>
                </a:lnTo>
                <a:lnTo>
                  <a:pt x="3101106" y="3793077"/>
                </a:lnTo>
                <a:lnTo>
                  <a:pt x="3139386" y="3769309"/>
                </a:lnTo>
                <a:lnTo>
                  <a:pt x="3177098" y="3744728"/>
                </a:lnTo>
                <a:lnTo>
                  <a:pt x="3214230" y="3719344"/>
                </a:lnTo>
                <a:lnTo>
                  <a:pt x="3250768" y="3693172"/>
                </a:lnTo>
                <a:lnTo>
                  <a:pt x="3286701" y="3666223"/>
                </a:lnTo>
                <a:lnTo>
                  <a:pt x="3322017" y="3638508"/>
                </a:lnTo>
                <a:lnTo>
                  <a:pt x="3356703" y="3610042"/>
                </a:lnTo>
                <a:lnTo>
                  <a:pt x="3390748" y="3580835"/>
                </a:lnTo>
                <a:lnTo>
                  <a:pt x="3424137" y="3550901"/>
                </a:lnTo>
                <a:lnTo>
                  <a:pt x="3456861" y="3520251"/>
                </a:lnTo>
                <a:lnTo>
                  <a:pt x="3488905" y="3488897"/>
                </a:lnTo>
                <a:lnTo>
                  <a:pt x="3520259" y="3456853"/>
                </a:lnTo>
                <a:lnTo>
                  <a:pt x="3550909" y="3424130"/>
                </a:lnTo>
                <a:lnTo>
                  <a:pt x="3580844" y="3390740"/>
                </a:lnTo>
                <a:lnTo>
                  <a:pt x="3610051" y="3356696"/>
                </a:lnTo>
                <a:lnTo>
                  <a:pt x="3638517" y="3322010"/>
                </a:lnTo>
                <a:lnTo>
                  <a:pt x="3666231" y="3286694"/>
                </a:lnTo>
                <a:lnTo>
                  <a:pt x="3693181" y="3250761"/>
                </a:lnTo>
                <a:lnTo>
                  <a:pt x="3719354" y="3214222"/>
                </a:lnTo>
                <a:lnTo>
                  <a:pt x="3744737" y="3177091"/>
                </a:lnTo>
                <a:lnTo>
                  <a:pt x="3769319" y="3139379"/>
                </a:lnTo>
                <a:lnTo>
                  <a:pt x="3793087" y="3101099"/>
                </a:lnTo>
                <a:lnTo>
                  <a:pt x="3816029" y="3062262"/>
                </a:lnTo>
                <a:lnTo>
                  <a:pt x="3838133" y="3022882"/>
                </a:lnTo>
                <a:lnTo>
                  <a:pt x="3859387" y="2982970"/>
                </a:lnTo>
                <a:lnTo>
                  <a:pt x="3879777" y="2942539"/>
                </a:lnTo>
                <a:lnTo>
                  <a:pt x="3899293" y="2901600"/>
                </a:lnTo>
                <a:lnTo>
                  <a:pt x="3917921" y="2860167"/>
                </a:lnTo>
                <a:lnTo>
                  <a:pt x="3935650" y="2818251"/>
                </a:lnTo>
                <a:lnTo>
                  <a:pt x="3952466" y="2775866"/>
                </a:lnTo>
                <a:lnTo>
                  <a:pt x="3968359" y="2733022"/>
                </a:lnTo>
                <a:lnTo>
                  <a:pt x="3983315" y="2689732"/>
                </a:lnTo>
                <a:lnTo>
                  <a:pt x="3997323" y="2646009"/>
                </a:lnTo>
                <a:lnTo>
                  <a:pt x="4010369" y="2601865"/>
                </a:lnTo>
                <a:lnTo>
                  <a:pt x="4022442" y="2557312"/>
                </a:lnTo>
                <a:lnTo>
                  <a:pt x="4033530" y="2512362"/>
                </a:lnTo>
                <a:lnTo>
                  <a:pt x="4043620" y="2467028"/>
                </a:lnTo>
                <a:lnTo>
                  <a:pt x="4052700" y="2421321"/>
                </a:lnTo>
                <a:lnTo>
                  <a:pt x="4060758" y="2375255"/>
                </a:lnTo>
                <a:lnTo>
                  <a:pt x="4067781" y="2328842"/>
                </a:lnTo>
                <a:lnTo>
                  <a:pt x="4073757" y="2282092"/>
                </a:lnTo>
                <a:lnTo>
                  <a:pt x="4078675" y="2235020"/>
                </a:lnTo>
                <a:lnTo>
                  <a:pt x="4082520" y="2187638"/>
                </a:lnTo>
                <a:lnTo>
                  <a:pt x="4085283" y="2139956"/>
                </a:lnTo>
                <a:lnTo>
                  <a:pt x="4086949" y="2091989"/>
                </a:lnTo>
                <a:lnTo>
                  <a:pt x="4087507" y="2043747"/>
                </a:lnTo>
                <a:lnTo>
                  <a:pt x="4086949" y="1995505"/>
                </a:lnTo>
                <a:lnTo>
                  <a:pt x="4085283" y="1947538"/>
                </a:lnTo>
                <a:lnTo>
                  <a:pt x="4082520" y="1899856"/>
                </a:lnTo>
                <a:lnTo>
                  <a:pt x="4078675" y="1852474"/>
                </a:lnTo>
                <a:lnTo>
                  <a:pt x="4073757" y="1805402"/>
                </a:lnTo>
                <a:lnTo>
                  <a:pt x="4067781" y="1758652"/>
                </a:lnTo>
                <a:lnTo>
                  <a:pt x="4060758" y="1712239"/>
                </a:lnTo>
                <a:lnTo>
                  <a:pt x="4052700" y="1666173"/>
                </a:lnTo>
                <a:lnTo>
                  <a:pt x="4043620" y="1620466"/>
                </a:lnTo>
                <a:lnTo>
                  <a:pt x="4033530" y="1575132"/>
                </a:lnTo>
                <a:lnTo>
                  <a:pt x="4022442" y="1530182"/>
                </a:lnTo>
                <a:lnTo>
                  <a:pt x="4010369" y="1485629"/>
                </a:lnTo>
                <a:lnTo>
                  <a:pt x="3997323" y="1441485"/>
                </a:lnTo>
                <a:lnTo>
                  <a:pt x="3983315" y="1397762"/>
                </a:lnTo>
                <a:lnTo>
                  <a:pt x="3968359" y="1354472"/>
                </a:lnTo>
                <a:lnTo>
                  <a:pt x="3952466" y="1311628"/>
                </a:lnTo>
                <a:lnTo>
                  <a:pt x="3935650" y="1269243"/>
                </a:lnTo>
                <a:lnTo>
                  <a:pt x="3917921" y="1227327"/>
                </a:lnTo>
                <a:lnTo>
                  <a:pt x="3899293" y="1185894"/>
                </a:lnTo>
                <a:lnTo>
                  <a:pt x="3879777" y="1144955"/>
                </a:lnTo>
                <a:lnTo>
                  <a:pt x="3859387" y="1104524"/>
                </a:lnTo>
                <a:lnTo>
                  <a:pt x="3838133" y="1064612"/>
                </a:lnTo>
                <a:lnTo>
                  <a:pt x="3816029" y="1025232"/>
                </a:lnTo>
                <a:lnTo>
                  <a:pt x="3793087" y="986395"/>
                </a:lnTo>
                <a:lnTo>
                  <a:pt x="3769319" y="948115"/>
                </a:lnTo>
                <a:lnTo>
                  <a:pt x="3744737" y="910403"/>
                </a:lnTo>
                <a:lnTo>
                  <a:pt x="3719354" y="873272"/>
                </a:lnTo>
                <a:lnTo>
                  <a:pt x="3693181" y="836733"/>
                </a:lnTo>
                <a:lnTo>
                  <a:pt x="3666231" y="800800"/>
                </a:lnTo>
                <a:lnTo>
                  <a:pt x="3638517" y="765484"/>
                </a:lnTo>
                <a:lnTo>
                  <a:pt x="3610051" y="730798"/>
                </a:lnTo>
                <a:lnTo>
                  <a:pt x="3580844" y="696754"/>
                </a:lnTo>
                <a:lnTo>
                  <a:pt x="3550909" y="663364"/>
                </a:lnTo>
                <a:lnTo>
                  <a:pt x="3520259" y="630641"/>
                </a:lnTo>
                <a:lnTo>
                  <a:pt x="3488905" y="598597"/>
                </a:lnTo>
                <a:lnTo>
                  <a:pt x="3456861" y="567243"/>
                </a:lnTo>
                <a:lnTo>
                  <a:pt x="3424137" y="536593"/>
                </a:lnTo>
                <a:lnTo>
                  <a:pt x="3390748" y="506659"/>
                </a:lnTo>
                <a:lnTo>
                  <a:pt x="3356703" y="477452"/>
                </a:lnTo>
                <a:lnTo>
                  <a:pt x="3322017" y="448986"/>
                </a:lnTo>
                <a:lnTo>
                  <a:pt x="3286701" y="421271"/>
                </a:lnTo>
                <a:lnTo>
                  <a:pt x="3250768" y="394322"/>
                </a:lnTo>
                <a:lnTo>
                  <a:pt x="3214230" y="368150"/>
                </a:lnTo>
                <a:lnTo>
                  <a:pt x="3177098" y="342766"/>
                </a:lnTo>
                <a:lnTo>
                  <a:pt x="3139386" y="318185"/>
                </a:lnTo>
                <a:lnTo>
                  <a:pt x="3101106" y="294417"/>
                </a:lnTo>
                <a:lnTo>
                  <a:pt x="3062269" y="271475"/>
                </a:lnTo>
                <a:lnTo>
                  <a:pt x="3022889" y="249371"/>
                </a:lnTo>
                <a:lnTo>
                  <a:pt x="2982977" y="228117"/>
                </a:lnTo>
                <a:lnTo>
                  <a:pt x="2942546" y="207727"/>
                </a:lnTo>
                <a:lnTo>
                  <a:pt x="2901607" y="188212"/>
                </a:lnTo>
                <a:lnTo>
                  <a:pt x="2860174" y="169584"/>
                </a:lnTo>
                <a:lnTo>
                  <a:pt x="2818259" y="151855"/>
                </a:lnTo>
                <a:lnTo>
                  <a:pt x="2775873" y="135039"/>
                </a:lnTo>
                <a:lnTo>
                  <a:pt x="2733029" y="119146"/>
                </a:lnTo>
                <a:lnTo>
                  <a:pt x="2689740" y="104190"/>
                </a:lnTo>
                <a:lnTo>
                  <a:pt x="2646017" y="90183"/>
                </a:lnTo>
                <a:lnTo>
                  <a:pt x="2601873" y="77137"/>
                </a:lnTo>
                <a:lnTo>
                  <a:pt x="2557320" y="65064"/>
                </a:lnTo>
                <a:lnTo>
                  <a:pt x="2512371" y="53976"/>
                </a:lnTo>
                <a:lnTo>
                  <a:pt x="2467037" y="43886"/>
                </a:lnTo>
                <a:lnTo>
                  <a:pt x="2421331" y="34806"/>
                </a:lnTo>
                <a:lnTo>
                  <a:pt x="2375265" y="26749"/>
                </a:lnTo>
                <a:lnTo>
                  <a:pt x="2328851" y="19725"/>
                </a:lnTo>
                <a:lnTo>
                  <a:pt x="2282103" y="13749"/>
                </a:lnTo>
                <a:lnTo>
                  <a:pt x="2235031" y="8832"/>
                </a:lnTo>
                <a:lnTo>
                  <a:pt x="2187649" y="4986"/>
                </a:lnTo>
                <a:lnTo>
                  <a:pt x="2139968" y="2224"/>
                </a:lnTo>
                <a:lnTo>
                  <a:pt x="2092001" y="558"/>
                </a:lnTo>
                <a:lnTo>
                  <a:pt x="2043760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pPr algn="l" rtl="0"/>
            <a:endParaRPr dirty="0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5BB147C5-CE99-BE25-6C01-C11AD3303E46}"/>
              </a:ext>
            </a:extLst>
          </p:cNvPr>
          <p:cNvSpPr/>
          <p:nvPr/>
        </p:nvSpPr>
        <p:spPr>
          <a:xfrm>
            <a:off x="3607581" y="2295146"/>
            <a:ext cx="3734513" cy="375053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LB"/>
          </a:p>
        </p:txBody>
      </p:sp>
      <p:sp>
        <p:nvSpPr>
          <p:cNvPr id="269" name="Rectangle 268">
            <a:extLst>
              <a:ext uri="{FF2B5EF4-FFF2-40B4-BE49-F238E27FC236}">
                <a16:creationId xmlns:a16="http://schemas.microsoft.com/office/drawing/2014/main" id="{75DB48E3-3ACD-ED9E-ADD2-A5EE4D34236C}"/>
              </a:ext>
            </a:extLst>
          </p:cNvPr>
          <p:cNvSpPr/>
          <p:nvPr/>
        </p:nvSpPr>
        <p:spPr>
          <a:xfrm>
            <a:off x="5531158" y="3688299"/>
            <a:ext cx="1298465" cy="1786159"/>
          </a:xfrm>
          <a:prstGeom prst="rect">
            <a:avLst/>
          </a:prstGeom>
          <a:solidFill>
            <a:srgbClr val="F79645">
              <a:alpha val="19744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LB"/>
          </a:p>
        </p:txBody>
      </p:sp>
      <p:sp>
        <p:nvSpPr>
          <p:cNvPr id="264" name="Rectangle 263">
            <a:extLst>
              <a:ext uri="{FF2B5EF4-FFF2-40B4-BE49-F238E27FC236}">
                <a16:creationId xmlns:a16="http://schemas.microsoft.com/office/drawing/2014/main" id="{4010AD94-AA2A-FF87-95D5-84871CCAE32D}"/>
              </a:ext>
            </a:extLst>
          </p:cNvPr>
          <p:cNvSpPr/>
          <p:nvPr/>
        </p:nvSpPr>
        <p:spPr>
          <a:xfrm>
            <a:off x="4092434" y="2538111"/>
            <a:ext cx="2756929" cy="867628"/>
          </a:xfrm>
          <a:prstGeom prst="rect">
            <a:avLst/>
          </a:prstGeom>
          <a:solidFill>
            <a:schemeClr val="accent1">
              <a:alpha val="19744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LB"/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1A2B433C-B097-1032-BAD8-2B2DD6F78DEA}"/>
              </a:ext>
            </a:extLst>
          </p:cNvPr>
          <p:cNvSpPr/>
          <p:nvPr/>
        </p:nvSpPr>
        <p:spPr>
          <a:xfrm>
            <a:off x="2510368" y="1203263"/>
            <a:ext cx="4629206" cy="747728"/>
          </a:xfrm>
          <a:prstGeom prst="rect">
            <a:avLst/>
          </a:prstGeom>
          <a:solidFill>
            <a:schemeClr val="accent5">
              <a:lumMod val="20000"/>
              <a:lumOff val="80000"/>
              <a:alpha val="30162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LB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8C0A666-4C87-C910-310B-8BC81F7A4FB2}"/>
              </a:ext>
            </a:extLst>
          </p:cNvPr>
          <p:cNvSpPr txBox="1"/>
          <p:nvPr/>
        </p:nvSpPr>
        <p:spPr>
          <a:xfrm>
            <a:off x="3723012" y="379535"/>
            <a:ext cx="103929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ctr"/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National policies </a:t>
            </a:r>
          </a:p>
          <a:p>
            <a:pPr marL="48260" algn="ctr"/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and procedures</a:t>
            </a:r>
            <a:endParaRPr lang="en-US" sz="800" dirty="0">
              <a:solidFill>
                <a:schemeClr val="bg1"/>
              </a:solidFill>
              <a:highlight>
                <a:srgbClr val="4E81BD"/>
              </a:highlight>
              <a:latin typeface="Arial"/>
              <a:cs typeface="Arial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39C58A9-2CCB-A5BA-1A40-93C10FD6BCF9}"/>
              </a:ext>
            </a:extLst>
          </p:cNvPr>
          <p:cNvSpPr txBox="1"/>
          <p:nvPr/>
        </p:nvSpPr>
        <p:spPr>
          <a:xfrm>
            <a:off x="4713834" y="348696"/>
            <a:ext cx="73567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ctr"/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Funding</a:t>
            </a:r>
            <a:endParaRPr lang="en-US" sz="800" dirty="0">
              <a:solidFill>
                <a:schemeClr val="bg1"/>
              </a:solidFill>
              <a:highlight>
                <a:srgbClr val="4E81BD"/>
              </a:highlight>
              <a:latin typeface="Arial"/>
              <a:cs typeface="Arial"/>
            </a:endParaRPr>
          </a:p>
        </p:txBody>
      </p:sp>
      <p:cxnSp>
        <p:nvCxnSpPr>
          <p:cNvPr id="75" name="Connector: Elbow 41">
            <a:extLst>
              <a:ext uri="{FF2B5EF4-FFF2-40B4-BE49-F238E27FC236}">
                <a16:creationId xmlns:a16="http://schemas.microsoft.com/office/drawing/2014/main" id="{32168EF4-8319-CC3C-2256-8E5E4E1DC47D}"/>
              </a:ext>
            </a:extLst>
          </p:cNvPr>
          <p:cNvCxnSpPr>
            <a:cxnSpLocks/>
          </p:cNvCxnSpPr>
          <p:nvPr/>
        </p:nvCxnSpPr>
        <p:spPr>
          <a:xfrm rot="16200000" flipH="1">
            <a:off x="5014487" y="1010898"/>
            <a:ext cx="358802" cy="3"/>
          </a:xfrm>
          <a:prstGeom prst="bentConnector3">
            <a:avLst/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object 76">
            <a:extLst>
              <a:ext uri="{FF2B5EF4-FFF2-40B4-BE49-F238E27FC236}">
                <a16:creationId xmlns:a16="http://schemas.microsoft.com/office/drawing/2014/main" id="{E50358D0-6996-0A48-D1B5-89510C896E49}"/>
              </a:ext>
            </a:extLst>
          </p:cNvPr>
          <p:cNvSpPr txBox="1"/>
          <p:nvPr/>
        </p:nvSpPr>
        <p:spPr>
          <a:xfrm>
            <a:off x="2609663" y="1483979"/>
            <a:ext cx="1068092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l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The physical structure is not accessible 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82" name="object 76">
            <a:extLst>
              <a:ext uri="{FF2B5EF4-FFF2-40B4-BE49-F238E27FC236}">
                <a16:creationId xmlns:a16="http://schemas.microsoft.com/office/drawing/2014/main" id="{9C3DDAE8-D10E-E47D-3B24-EFBF839F2A67}"/>
              </a:ext>
            </a:extLst>
          </p:cNvPr>
          <p:cNvSpPr txBox="1"/>
          <p:nvPr/>
        </p:nvSpPr>
        <p:spPr>
          <a:xfrm>
            <a:off x="3788713" y="1458000"/>
            <a:ext cx="915182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l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Staff do not have the self-efficacy to be inclusive of people with disabilities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83" name="object 76">
            <a:extLst>
              <a:ext uri="{FF2B5EF4-FFF2-40B4-BE49-F238E27FC236}">
                <a16:creationId xmlns:a16="http://schemas.microsoft.com/office/drawing/2014/main" id="{DB4E8899-D495-5A01-545E-B51C79C3BE41}"/>
              </a:ext>
            </a:extLst>
          </p:cNvPr>
          <p:cNvSpPr txBox="1"/>
          <p:nvPr/>
        </p:nvSpPr>
        <p:spPr>
          <a:xfrm>
            <a:off x="4725483" y="1557943"/>
            <a:ext cx="1151424" cy="3366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l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There are not enough staff to provide a disability- inclusive service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37ED45B-A53F-CB10-720E-D18A5E48006E}"/>
              </a:ext>
            </a:extLst>
          </p:cNvPr>
          <p:cNvSpPr txBox="1"/>
          <p:nvPr/>
        </p:nvSpPr>
        <p:spPr>
          <a:xfrm>
            <a:off x="2510368" y="1176367"/>
            <a:ext cx="1039293" cy="250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>
              <a:lnSpc>
                <a:spcPts val="1385"/>
              </a:lnSpc>
            </a:pPr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Accessibility</a:t>
            </a:r>
            <a:endParaRPr lang="en-US" sz="800" dirty="0">
              <a:solidFill>
                <a:schemeClr val="bg1"/>
              </a:solidFill>
              <a:highlight>
                <a:srgbClr val="4E81BD"/>
              </a:highlight>
              <a:latin typeface="Arial"/>
              <a:cs typeface="Arial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CC32394-1D8C-8119-AB62-DB8A91190E35}"/>
              </a:ext>
            </a:extLst>
          </p:cNvPr>
          <p:cNvSpPr txBox="1"/>
          <p:nvPr/>
        </p:nvSpPr>
        <p:spPr>
          <a:xfrm>
            <a:off x="3635629" y="1176367"/>
            <a:ext cx="1039293" cy="250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>
              <a:lnSpc>
                <a:spcPts val="1385"/>
              </a:lnSpc>
            </a:pPr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Self-efficacy</a:t>
            </a:r>
            <a:endParaRPr lang="en-US" sz="800" dirty="0">
              <a:solidFill>
                <a:schemeClr val="bg1"/>
              </a:solidFill>
              <a:highlight>
                <a:srgbClr val="4E81BD"/>
              </a:highlight>
              <a:latin typeface="Arial"/>
              <a:cs typeface="Arial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5B4A744-E1FD-A3E0-F379-A8E3C08B61C7}"/>
              </a:ext>
            </a:extLst>
          </p:cNvPr>
          <p:cNvSpPr txBox="1"/>
          <p:nvPr/>
        </p:nvSpPr>
        <p:spPr>
          <a:xfrm>
            <a:off x="4597786" y="1219389"/>
            <a:ext cx="103929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Human resources</a:t>
            </a:r>
            <a:endParaRPr lang="en-US" sz="800" dirty="0">
              <a:solidFill>
                <a:schemeClr val="bg1"/>
              </a:solidFill>
              <a:highlight>
                <a:srgbClr val="4E81BD"/>
              </a:highlight>
              <a:latin typeface="Arial"/>
              <a:cs typeface="Arial"/>
            </a:endParaRPr>
          </a:p>
        </p:txBody>
      </p:sp>
      <p:sp>
        <p:nvSpPr>
          <p:cNvPr id="134" name="object 76">
            <a:extLst>
              <a:ext uri="{FF2B5EF4-FFF2-40B4-BE49-F238E27FC236}">
                <a16:creationId xmlns:a16="http://schemas.microsoft.com/office/drawing/2014/main" id="{CEAD2BD0-E493-15CB-EC0D-2F03EE03A744}"/>
              </a:ext>
            </a:extLst>
          </p:cNvPr>
          <p:cNvSpPr txBox="1"/>
          <p:nvPr/>
        </p:nvSpPr>
        <p:spPr>
          <a:xfrm>
            <a:off x="5989506" y="1557943"/>
            <a:ext cx="1151424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The institution does not have quality disability-inclusive policies and procedures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FD9D18D7-6E22-582C-5280-C7B383B5A7E7}"/>
              </a:ext>
            </a:extLst>
          </p:cNvPr>
          <p:cNvSpPr txBox="1"/>
          <p:nvPr/>
        </p:nvSpPr>
        <p:spPr>
          <a:xfrm>
            <a:off x="5861809" y="1179634"/>
            <a:ext cx="10392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Institutional policies and </a:t>
            </a:r>
          </a:p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procedures</a:t>
            </a:r>
            <a:endParaRPr lang="en-US" sz="800" dirty="0">
              <a:solidFill>
                <a:schemeClr val="bg1"/>
              </a:solidFill>
              <a:highlight>
                <a:srgbClr val="4E81BD"/>
              </a:highlight>
              <a:latin typeface="Arial"/>
              <a:cs typeface="Arial"/>
            </a:endParaRPr>
          </a:p>
        </p:txBody>
      </p: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03F72DE5-B4BB-8DCE-C4BD-0104F172E00C}"/>
              </a:ext>
            </a:extLst>
          </p:cNvPr>
          <p:cNvCxnSpPr>
            <a:cxnSpLocks/>
          </p:cNvCxnSpPr>
          <p:nvPr/>
        </p:nvCxnSpPr>
        <p:spPr>
          <a:xfrm>
            <a:off x="2510368" y="1950991"/>
            <a:ext cx="45695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2BDDF0DA-8460-EC20-61C9-62ACDA1E75A8}"/>
              </a:ext>
            </a:extLst>
          </p:cNvPr>
          <p:cNvCxnSpPr>
            <a:cxnSpLocks/>
          </p:cNvCxnSpPr>
          <p:nvPr/>
        </p:nvCxnSpPr>
        <p:spPr>
          <a:xfrm>
            <a:off x="2510368" y="1218126"/>
            <a:ext cx="45695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object 76">
            <a:extLst>
              <a:ext uri="{FF2B5EF4-FFF2-40B4-BE49-F238E27FC236}">
                <a16:creationId xmlns:a16="http://schemas.microsoft.com/office/drawing/2014/main" id="{024C52C4-CDC7-2931-B440-097493CBDCA9}"/>
              </a:ext>
            </a:extLst>
          </p:cNvPr>
          <p:cNvSpPr txBox="1"/>
          <p:nvPr/>
        </p:nvSpPr>
        <p:spPr>
          <a:xfrm>
            <a:off x="5193887" y="2916096"/>
            <a:ext cx="803444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There are no or limited inclusive spaces for people with disabilities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463D8EC6-60D3-B1D9-0729-117D56305E21}"/>
              </a:ext>
            </a:extLst>
          </p:cNvPr>
          <p:cNvSpPr txBox="1"/>
          <p:nvPr/>
        </p:nvSpPr>
        <p:spPr>
          <a:xfrm>
            <a:off x="5066189" y="2577542"/>
            <a:ext cx="87614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Structural environment</a:t>
            </a:r>
            <a:endParaRPr lang="en-US" sz="800" dirty="0">
              <a:solidFill>
                <a:schemeClr val="bg1"/>
              </a:solidFill>
              <a:highlight>
                <a:srgbClr val="4E81BD"/>
              </a:highlight>
              <a:latin typeface="Arial"/>
              <a:cs typeface="Arial"/>
            </a:endParaRPr>
          </a:p>
        </p:txBody>
      </p:sp>
      <p:cxnSp>
        <p:nvCxnSpPr>
          <p:cNvPr id="168" name="Connector: Elbow 41">
            <a:extLst>
              <a:ext uri="{FF2B5EF4-FFF2-40B4-BE49-F238E27FC236}">
                <a16:creationId xmlns:a16="http://schemas.microsoft.com/office/drawing/2014/main" id="{B43737AC-FC6C-5755-2D9D-EF70439581B4}"/>
              </a:ext>
            </a:extLst>
          </p:cNvPr>
          <p:cNvCxnSpPr>
            <a:cxnSpLocks/>
          </p:cNvCxnSpPr>
          <p:nvPr/>
        </p:nvCxnSpPr>
        <p:spPr>
          <a:xfrm rot="16200000" flipH="1">
            <a:off x="5129662" y="2287213"/>
            <a:ext cx="653292" cy="1"/>
          </a:xfrm>
          <a:prstGeom prst="bentConnector3">
            <a:avLst/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0" name="object 76">
            <a:extLst>
              <a:ext uri="{FF2B5EF4-FFF2-40B4-BE49-F238E27FC236}">
                <a16:creationId xmlns:a16="http://schemas.microsoft.com/office/drawing/2014/main" id="{E4E5ECBC-E16C-C334-CA16-2FE54120CACC}"/>
              </a:ext>
            </a:extLst>
          </p:cNvPr>
          <p:cNvSpPr txBox="1"/>
          <p:nvPr/>
        </p:nvSpPr>
        <p:spPr>
          <a:xfrm>
            <a:off x="5967075" y="2916096"/>
            <a:ext cx="819184" cy="5520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People are exposed to negative or no images of peole with disabilities in media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FE4375A3-A9B6-1672-DA60-722C101D87C6}"/>
              </a:ext>
            </a:extLst>
          </p:cNvPr>
          <p:cNvSpPr txBox="1"/>
          <p:nvPr/>
        </p:nvSpPr>
        <p:spPr>
          <a:xfrm>
            <a:off x="5810070" y="2577542"/>
            <a:ext cx="103929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r"/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Communication </a:t>
            </a:r>
          </a:p>
          <a:p>
            <a:pPr marL="48260" algn="r"/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environment</a:t>
            </a:r>
            <a:endParaRPr lang="en-US" sz="800" dirty="0">
              <a:solidFill>
                <a:schemeClr val="bg1"/>
              </a:solidFill>
              <a:highlight>
                <a:srgbClr val="4E81BD"/>
              </a:highlight>
              <a:latin typeface="Arial"/>
              <a:cs typeface="Arial"/>
            </a:endParaRPr>
          </a:p>
        </p:txBody>
      </p:sp>
      <p:sp>
        <p:nvSpPr>
          <p:cNvPr id="176" name="object 76">
            <a:extLst>
              <a:ext uri="{FF2B5EF4-FFF2-40B4-BE49-F238E27FC236}">
                <a16:creationId xmlns:a16="http://schemas.microsoft.com/office/drawing/2014/main" id="{AF91CDF5-A25B-26AC-A867-A6913930B218}"/>
              </a:ext>
            </a:extLst>
          </p:cNvPr>
          <p:cNvSpPr txBox="1"/>
          <p:nvPr/>
        </p:nvSpPr>
        <p:spPr>
          <a:xfrm>
            <a:off x="7200929" y="2235592"/>
            <a:ext cx="962488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Disability-inclusive communication materials are not produced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14514969-5D7C-7382-7A46-9C2101803448}"/>
              </a:ext>
            </a:extLst>
          </p:cNvPr>
          <p:cNvSpPr txBox="1"/>
          <p:nvPr/>
        </p:nvSpPr>
        <p:spPr>
          <a:xfrm>
            <a:off x="7098474" y="2059206"/>
            <a:ext cx="103929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Programming</a:t>
            </a:r>
            <a:endParaRPr lang="en-US" sz="800" dirty="0">
              <a:solidFill>
                <a:schemeClr val="bg1"/>
              </a:solidFill>
              <a:highlight>
                <a:srgbClr val="4E81BD"/>
              </a:highlight>
              <a:latin typeface="Arial"/>
              <a:cs typeface="Arial"/>
            </a:endParaRPr>
          </a:p>
        </p:txBody>
      </p:sp>
      <p:sp>
        <p:nvSpPr>
          <p:cNvPr id="180" name="object 76">
            <a:extLst>
              <a:ext uri="{FF2B5EF4-FFF2-40B4-BE49-F238E27FC236}">
                <a16:creationId xmlns:a16="http://schemas.microsoft.com/office/drawing/2014/main" id="{211798D2-E4DC-5177-BB71-504A528EE70B}"/>
              </a:ext>
            </a:extLst>
          </p:cNvPr>
          <p:cNvSpPr txBox="1"/>
          <p:nvPr/>
        </p:nvSpPr>
        <p:spPr>
          <a:xfrm>
            <a:off x="4120046" y="2916096"/>
            <a:ext cx="1002888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Students do not learn to value the inclusion of people with disabilities through their education 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61B44E80-480A-7D28-BEE2-6FE28544F827}"/>
              </a:ext>
            </a:extLst>
          </p:cNvPr>
          <p:cNvSpPr txBox="1"/>
          <p:nvPr/>
        </p:nvSpPr>
        <p:spPr>
          <a:xfrm>
            <a:off x="3992349" y="2577542"/>
            <a:ext cx="1176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Moral development in schools</a:t>
            </a:r>
            <a:endParaRPr lang="en-US" sz="800" dirty="0">
              <a:solidFill>
                <a:schemeClr val="bg1"/>
              </a:solidFill>
              <a:highlight>
                <a:srgbClr val="4E81BD"/>
              </a:highlight>
              <a:latin typeface="Arial"/>
              <a:cs typeface="Arial"/>
            </a:endParaRPr>
          </a:p>
        </p:txBody>
      </p:sp>
      <p:cxnSp>
        <p:nvCxnSpPr>
          <p:cNvPr id="188" name="Connector: Elbow 41">
            <a:extLst>
              <a:ext uri="{FF2B5EF4-FFF2-40B4-BE49-F238E27FC236}">
                <a16:creationId xmlns:a16="http://schemas.microsoft.com/office/drawing/2014/main" id="{AC3B66D1-6146-6991-5DC7-E4A63A8AE9E2}"/>
              </a:ext>
            </a:extLst>
          </p:cNvPr>
          <p:cNvCxnSpPr>
            <a:cxnSpLocks/>
            <a:stCxn id="176" idx="2"/>
            <a:endCxn id="171" idx="3"/>
          </p:cNvCxnSpPr>
          <p:nvPr/>
        </p:nvCxnSpPr>
        <p:spPr>
          <a:xfrm rot="5400000">
            <a:off x="7232331" y="2296976"/>
            <a:ext cx="66875" cy="832810"/>
          </a:xfrm>
          <a:prstGeom prst="bentConnector2">
            <a:avLst/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7" name="object 76">
            <a:extLst>
              <a:ext uri="{FF2B5EF4-FFF2-40B4-BE49-F238E27FC236}">
                <a16:creationId xmlns:a16="http://schemas.microsoft.com/office/drawing/2014/main" id="{F2DD785F-EBE0-F979-A928-597D9D4AB7A8}"/>
              </a:ext>
            </a:extLst>
          </p:cNvPr>
          <p:cNvSpPr txBox="1"/>
          <p:nvPr/>
        </p:nvSpPr>
        <p:spPr>
          <a:xfrm>
            <a:off x="5594398" y="3911050"/>
            <a:ext cx="1167809" cy="3366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l"/>
            <a:r>
              <a:rPr lang="en-US" sz="700" dirty="0">
                <a:solidFill>
                  <a:srgbClr val="3741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do not learn inclusive behaviors by observing others</a:t>
            </a: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040648FA-C1ED-1B58-BDE2-2D6665F47DA4}"/>
              </a:ext>
            </a:extLst>
          </p:cNvPr>
          <p:cNvSpPr txBox="1"/>
          <p:nvPr/>
        </p:nvSpPr>
        <p:spPr>
          <a:xfrm>
            <a:off x="5510931" y="3696493"/>
            <a:ext cx="117679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F79645"/>
                </a:highlight>
                <a:latin typeface="Arial"/>
                <a:cs typeface="Arial"/>
              </a:rPr>
              <a:t>Social </a:t>
            </a:r>
          </a:p>
        </p:txBody>
      </p:sp>
      <p:sp>
        <p:nvSpPr>
          <p:cNvPr id="265" name="Rectangle 264">
            <a:extLst>
              <a:ext uri="{FF2B5EF4-FFF2-40B4-BE49-F238E27FC236}">
                <a16:creationId xmlns:a16="http://schemas.microsoft.com/office/drawing/2014/main" id="{C030E60E-5D5B-9869-4B04-0B610F126635}"/>
              </a:ext>
            </a:extLst>
          </p:cNvPr>
          <p:cNvSpPr/>
          <p:nvPr/>
        </p:nvSpPr>
        <p:spPr>
          <a:xfrm>
            <a:off x="4092434" y="3412254"/>
            <a:ext cx="2756929" cy="200334"/>
          </a:xfrm>
          <a:prstGeom prst="rect">
            <a:avLst/>
          </a:prstGeom>
          <a:solidFill>
            <a:schemeClr val="accent1">
              <a:alpha val="19744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000" b="1" spc="-10" dirty="0">
                <a:solidFill>
                  <a:srgbClr val="4E81BD"/>
                </a:solidFill>
                <a:latin typeface="Arial"/>
                <a:cs typeface="Arial"/>
              </a:rPr>
              <a:t>ENVIRONMENTAL DRIVERS</a:t>
            </a:r>
            <a:endParaRPr lang="en-US" sz="1000" b="1" dirty="0">
              <a:solidFill>
                <a:srgbClr val="4E81BD"/>
              </a:solidFill>
              <a:latin typeface="Arial"/>
              <a:cs typeface="Arial"/>
            </a:endParaRPr>
          </a:p>
        </p:txBody>
      </p:sp>
      <p:sp>
        <p:nvSpPr>
          <p:cNvPr id="270" name="Rectangle 269">
            <a:extLst>
              <a:ext uri="{FF2B5EF4-FFF2-40B4-BE49-F238E27FC236}">
                <a16:creationId xmlns:a16="http://schemas.microsoft.com/office/drawing/2014/main" id="{8A8BD4E6-CA3E-FA9D-50DC-784D14D2EA44}"/>
              </a:ext>
            </a:extLst>
          </p:cNvPr>
          <p:cNvSpPr/>
          <p:nvPr/>
        </p:nvSpPr>
        <p:spPr>
          <a:xfrm>
            <a:off x="5531634" y="5482652"/>
            <a:ext cx="1298465" cy="304181"/>
          </a:xfrm>
          <a:prstGeom prst="rect">
            <a:avLst/>
          </a:prstGeom>
          <a:solidFill>
            <a:srgbClr val="F79645">
              <a:alpha val="19744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r>
              <a:rPr lang="en-US" sz="1000" b="1" spc="-10" dirty="0">
                <a:solidFill>
                  <a:srgbClr val="F79645"/>
                </a:solidFill>
                <a:latin typeface="Arial"/>
                <a:cs typeface="Arial"/>
              </a:rPr>
              <a:t>SOCIOLOGICAL</a:t>
            </a:r>
            <a:br>
              <a:rPr lang="en-US" sz="1000" b="1" spc="-10" dirty="0">
                <a:solidFill>
                  <a:srgbClr val="F79645"/>
                </a:solidFill>
                <a:latin typeface="Arial"/>
                <a:cs typeface="Arial"/>
              </a:rPr>
            </a:br>
            <a:r>
              <a:rPr lang="en-US" sz="1000" b="1" spc="-10" dirty="0">
                <a:solidFill>
                  <a:srgbClr val="F79645"/>
                </a:solidFill>
                <a:latin typeface="Arial"/>
                <a:cs typeface="Arial"/>
              </a:rPr>
              <a:t>DRIVERS</a:t>
            </a:r>
            <a:endParaRPr lang="en-US" sz="1000" dirty="0">
              <a:solidFill>
                <a:srgbClr val="F79645"/>
              </a:solidFill>
              <a:latin typeface="Arial"/>
              <a:cs typeface="Arial"/>
            </a:endParaRPr>
          </a:p>
        </p:txBody>
      </p:sp>
      <p:sp>
        <p:nvSpPr>
          <p:cNvPr id="286" name="object 76">
            <a:extLst>
              <a:ext uri="{FF2B5EF4-FFF2-40B4-BE49-F238E27FC236}">
                <a16:creationId xmlns:a16="http://schemas.microsoft.com/office/drawing/2014/main" id="{E99D06CF-6426-DB37-D5CA-C28F06FAA2BD}"/>
              </a:ext>
            </a:extLst>
          </p:cNvPr>
          <p:cNvSpPr txBox="1"/>
          <p:nvPr/>
        </p:nvSpPr>
        <p:spPr>
          <a:xfrm>
            <a:off x="443214" y="1186368"/>
            <a:ext cx="1412120" cy="3366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People do not perceive engaging with people with disabilities as enjoyable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id="{64765BB6-FE54-257D-DF8B-AC1A8209E6D3}"/>
              </a:ext>
            </a:extLst>
          </p:cNvPr>
          <p:cNvSpPr txBox="1"/>
          <p:nvPr/>
        </p:nvSpPr>
        <p:spPr>
          <a:xfrm>
            <a:off x="315517" y="970924"/>
            <a:ext cx="103929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Enjoyment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sp>
        <p:nvSpPr>
          <p:cNvPr id="288" name="object 76">
            <a:extLst>
              <a:ext uri="{FF2B5EF4-FFF2-40B4-BE49-F238E27FC236}">
                <a16:creationId xmlns:a16="http://schemas.microsoft.com/office/drawing/2014/main" id="{217A2223-920D-00E9-8E85-9C5CB8607123}"/>
              </a:ext>
            </a:extLst>
          </p:cNvPr>
          <p:cNvSpPr txBox="1"/>
          <p:nvPr/>
        </p:nvSpPr>
        <p:spPr>
          <a:xfrm>
            <a:off x="443214" y="1906679"/>
            <a:ext cx="1412120" cy="3366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People perceive engaging with people with disabilities as being high-risk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289" name="TextBox 288">
            <a:extLst>
              <a:ext uri="{FF2B5EF4-FFF2-40B4-BE49-F238E27FC236}">
                <a16:creationId xmlns:a16="http://schemas.microsoft.com/office/drawing/2014/main" id="{F9278F64-F174-28B9-D88A-DE44869F761E}"/>
              </a:ext>
            </a:extLst>
          </p:cNvPr>
          <p:cNvSpPr txBox="1"/>
          <p:nvPr/>
        </p:nvSpPr>
        <p:spPr>
          <a:xfrm>
            <a:off x="315517" y="1691235"/>
            <a:ext cx="103929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Perceived risk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sp>
        <p:nvSpPr>
          <p:cNvPr id="292" name="object 76">
            <a:extLst>
              <a:ext uri="{FF2B5EF4-FFF2-40B4-BE49-F238E27FC236}">
                <a16:creationId xmlns:a16="http://schemas.microsoft.com/office/drawing/2014/main" id="{9157FF7C-F590-B7F3-D465-283C235D23AF}"/>
              </a:ext>
            </a:extLst>
          </p:cNvPr>
          <p:cNvSpPr txBox="1"/>
          <p:nvPr/>
        </p:nvSpPr>
        <p:spPr>
          <a:xfrm>
            <a:off x="443214" y="2643279"/>
            <a:ext cx="141212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Inclusive behaviours are not reinforced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id="{19E87051-C97A-12C6-41AA-AE5EFD02DCC7}"/>
              </a:ext>
            </a:extLst>
          </p:cNvPr>
          <p:cNvSpPr txBox="1"/>
          <p:nvPr/>
        </p:nvSpPr>
        <p:spPr>
          <a:xfrm>
            <a:off x="315517" y="2427835"/>
            <a:ext cx="103929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Reinforcement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sp>
        <p:nvSpPr>
          <p:cNvPr id="299" name="object 76">
            <a:extLst>
              <a:ext uri="{FF2B5EF4-FFF2-40B4-BE49-F238E27FC236}">
                <a16:creationId xmlns:a16="http://schemas.microsoft.com/office/drawing/2014/main" id="{DAB85B56-EE5C-CD26-45B4-8E03F161FE87}"/>
              </a:ext>
            </a:extLst>
          </p:cNvPr>
          <p:cNvSpPr txBox="1"/>
          <p:nvPr/>
        </p:nvSpPr>
        <p:spPr>
          <a:xfrm>
            <a:off x="433357" y="4247269"/>
            <a:ext cx="1050872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800" dirty="0">
                <a:solidFill>
                  <a:srgbClr val="231F20"/>
                </a:solidFill>
                <a:latin typeface="Arial"/>
                <a:cs typeface="Arial"/>
              </a:rPr>
              <a:t>People have limited or false information on disability  </a:t>
            </a:r>
          </a:p>
        </p:txBody>
      </p:sp>
      <p:sp>
        <p:nvSpPr>
          <p:cNvPr id="300" name="TextBox 299">
            <a:extLst>
              <a:ext uri="{FF2B5EF4-FFF2-40B4-BE49-F238E27FC236}">
                <a16:creationId xmlns:a16="http://schemas.microsoft.com/office/drawing/2014/main" id="{90C6AD05-6915-76A7-E185-8506D8EA9096}"/>
              </a:ext>
            </a:extLst>
          </p:cNvPr>
          <p:cNvSpPr txBox="1"/>
          <p:nvPr/>
        </p:nvSpPr>
        <p:spPr>
          <a:xfrm>
            <a:off x="305574" y="4110188"/>
            <a:ext cx="103929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Knowledge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sp>
        <p:nvSpPr>
          <p:cNvPr id="301" name="object 76">
            <a:extLst>
              <a:ext uri="{FF2B5EF4-FFF2-40B4-BE49-F238E27FC236}">
                <a16:creationId xmlns:a16="http://schemas.microsoft.com/office/drawing/2014/main" id="{D280271D-F2EA-AAA4-5AAF-CBC703C84A7D}"/>
              </a:ext>
            </a:extLst>
          </p:cNvPr>
          <p:cNvSpPr txBox="1"/>
          <p:nvPr/>
        </p:nvSpPr>
        <p:spPr>
          <a:xfrm>
            <a:off x="416082" y="4787837"/>
            <a:ext cx="1083565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800" dirty="0">
                <a:solidFill>
                  <a:srgbClr val="231F20"/>
                </a:solidFill>
                <a:latin typeface="Arial"/>
                <a:cs typeface="Arial"/>
              </a:rPr>
              <a:t>People have no or negative contact with people with disabilities</a:t>
            </a:r>
          </a:p>
        </p:txBody>
      </p:sp>
      <p:sp>
        <p:nvSpPr>
          <p:cNvPr id="302" name="TextBox 301">
            <a:extLst>
              <a:ext uri="{FF2B5EF4-FFF2-40B4-BE49-F238E27FC236}">
                <a16:creationId xmlns:a16="http://schemas.microsoft.com/office/drawing/2014/main" id="{DB0CAD35-7418-EBB6-0F4D-6CB6FC0B79C4}"/>
              </a:ext>
            </a:extLst>
          </p:cNvPr>
          <p:cNvSpPr txBox="1"/>
          <p:nvPr/>
        </p:nvSpPr>
        <p:spPr>
          <a:xfrm>
            <a:off x="293472" y="4619967"/>
            <a:ext cx="103929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Contact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cxnSp>
        <p:nvCxnSpPr>
          <p:cNvPr id="303" name="Connector: Elbow 41">
            <a:extLst>
              <a:ext uri="{FF2B5EF4-FFF2-40B4-BE49-F238E27FC236}">
                <a16:creationId xmlns:a16="http://schemas.microsoft.com/office/drawing/2014/main" id="{C5FDB6BC-B71E-D417-47B7-70F41502CC05}"/>
              </a:ext>
            </a:extLst>
          </p:cNvPr>
          <p:cNvCxnSpPr>
            <a:cxnSpLocks/>
          </p:cNvCxnSpPr>
          <p:nvPr/>
        </p:nvCxnSpPr>
        <p:spPr>
          <a:xfrm>
            <a:off x="1497174" y="4619967"/>
            <a:ext cx="167145" cy="12700"/>
          </a:xfrm>
          <a:prstGeom prst="bentConnector3">
            <a:avLst>
              <a:gd name="adj1" fmla="val 50000"/>
            </a:avLst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8" name="Connector: Elbow 41">
            <a:extLst>
              <a:ext uri="{FF2B5EF4-FFF2-40B4-BE49-F238E27FC236}">
                <a16:creationId xmlns:a16="http://schemas.microsoft.com/office/drawing/2014/main" id="{E9B07C0A-126F-4118-F74E-F41936C523BC}"/>
              </a:ext>
            </a:extLst>
          </p:cNvPr>
          <p:cNvCxnSpPr>
            <a:cxnSpLocks/>
          </p:cNvCxnSpPr>
          <p:nvPr/>
        </p:nvCxnSpPr>
        <p:spPr>
          <a:xfrm>
            <a:off x="1894375" y="3009811"/>
            <a:ext cx="225004" cy="170262"/>
          </a:xfrm>
          <a:prstGeom prst="bentConnector3">
            <a:avLst>
              <a:gd name="adj1" fmla="val 50000"/>
            </a:avLst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2" name="Rectangle 311">
            <a:extLst>
              <a:ext uri="{FF2B5EF4-FFF2-40B4-BE49-F238E27FC236}">
                <a16:creationId xmlns:a16="http://schemas.microsoft.com/office/drawing/2014/main" id="{1F2A1239-5559-51BB-319B-E4B65FCF15BE}"/>
              </a:ext>
            </a:extLst>
          </p:cNvPr>
          <p:cNvSpPr/>
          <p:nvPr/>
        </p:nvSpPr>
        <p:spPr>
          <a:xfrm>
            <a:off x="2138427" y="2746817"/>
            <a:ext cx="1231656" cy="1134551"/>
          </a:xfrm>
          <a:prstGeom prst="rect">
            <a:avLst/>
          </a:prstGeom>
          <a:solidFill>
            <a:schemeClr val="bg2">
              <a:alpha val="60121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LB"/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9AF701F0-B8FE-0245-C17C-716F834597C4}"/>
              </a:ext>
            </a:extLst>
          </p:cNvPr>
          <p:cNvSpPr txBox="1"/>
          <p:nvPr/>
        </p:nvSpPr>
        <p:spPr>
          <a:xfrm>
            <a:off x="2058937" y="2693582"/>
            <a:ext cx="136971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Perceived gains and avoided losses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sp>
        <p:nvSpPr>
          <p:cNvPr id="315" name="object 76">
            <a:extLst>
              <a:ext uri="{FF2B5EF4-FFF2-40B4-BE49-F238E27FC236}">
                <a16:creationId xmlns:a16="http://schemas.microsoft.com/office/drawing/2014/main" id="{1C533CC8-3403-A842-ED30-1EDE1468EAED}"/>
              </a:ext>
            </a:extLst>
          </p:cNvPr>
          <p:cNvSpPr txBox="1"/>
          <p:nvPr/>
        </p:nvSpPr>
        <p:spPr>
          <a:xfrm>
            <a:off x="2204846" y="3490783"/>
            <a:ext cx="1039293" cy="3366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People perceive that being inclusive requires too much effort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95812EA6-9D75-7CD6-D298-DD25B79C24C3}"/>
              </a:ext>
            </a:extLst>
          </p:cNvPr>
          <p:cNvSpPr txBox="1"/>
          <p:nvPr/>
        </p:nvSpPr>
        <p:spPr>
          <a:xfrm>
            <a:off x="2075557" y="3323551"/>
            <a:ext cx="103929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Effort needed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cxnSp>
        <p:nvCxnSpPr>
          <p:cNvPr id="321" name="Connector: Elbow 41">
            <a:extLst>
              <a:ext uri="{FF2B5EF4-FFF2-40B4-BE49-F238E27FC236}">
                <a16:creationId xmlns:a16="http://schemas.microsoft.com/office/drawing/2014/main" id="{121F3B1A-7575-5EAA-6A64-2E8ACBA81221}"/>
              </a:ext>
            </a:extLst>
          </p:cNvPr>
          <p:cNvCxnSpPr>
            <a:cxnSpLocks/>
            <a:endCxn id="325" idx="1"/>
          </p:cNvCxnSpPr>
          <p:nvPr/>
        </p:nvCxnSpPr>
        <p:spPr>
          <a:xfrm>
            <a:off x="3373925" y="3695611"/>
            <a:ext cx="651106" cy="108604"/>
          </a:xfrm>
          <a:prstGeom prst="bentConnector3">
            <a:avLst>
              <a:gd name="adj1" fmla="val 50000"/>
            </a:avLst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3" name="Rectangle 322">
            <a:extLst>
              <a:ext uri="{FF2B5EF4-FFF2-40B4-BE49-F238E27FC236}">
                <a16:creationId xmlns:a16="http://schemas.microsoft.com/office/drawing/2014/main" id="{743EB02E-7490-E25F-7636-7706D8083552}"/>
              </a:ext>
            </a:extLst>
          </p:cNvPr>
          <p:cNvSpPr/>
          <p:nvPr/>
        </p:nvSpPr>
        <p:spPr>
          <a:xfrm>
            <a:off x="4093782" y="3688299"/>
            <a:ext cx="1351451" cy="1786159"/>
          </a:xfrm>
          <a:prstGeom prst="rect">
            <a:avLst/>
          </a:prstGeom>
          <a:solidFill>
            <a:srgbClr val="4F6228">
              <a:alpha val="19744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LB"/>
          </a:p>
        </p:txBody>
      </p:sp>
      <p:sp>
        <p:nvSpPr>
          <p:cNvPr id="324" name="object 76">
            <a:extLst>
              <a:ext uri="{FF2B5EF4-FFF2-40B4-BE49-F238E27FC236}">
                <a16:creationId xmlns:a16="http://schemas.microsoft.com/office/drawing/2014/main" id="{66616FB9-D385-0173-FC3E-11CD52E7B534}"/>
              </a:ext>
            </a:extLst>
          </p:cNvPr>
          <p:cNvSpPr txBox="1"/>
          <p:nvPr/>
        </p:nvSpPr>
        <p:spPr>
          <a:xfrm>
            <a:off x="4156013" y="3989001"/>
            <a:ext cx="1235869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People are not interested in disability inclusion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325" name="TextBox 324">
            <a:extLst>
              <a:ext uri="{FF2B5EF4-FFF2-40B4-BE49-F238E27FC236}">
                <a16:creationId xmlns:a16="http://schemas.microsoft.com/office/drawing/2014/main" id="{E3317647-9BCB-842D-CC8F-3015203CE33B}"/>
              </a:ext>
            </a:extLst>
          </p:cNvPr>
          <p:cNvSpPr txBox="1"/>
          <p:nvPr/>
        </p:nvSpPr>
        <p:spPr>
          <a:xfrm>
            <a:off x="4025031" y="3696493"/>
            <a:ext cx="117679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Interest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sp>
        <p:nvSpPr>
          <p:cNvPr id="326" name="object 76">
            <a:extLst>
              <a:ext uri="{FF2B5EF4-FFF2-40B4-BE49-F238E27FC236}">
                <a16:creationId xmlns:a16="http://schemas.microsoft.com/office/drawing/2014/main" id="{C8B5986F-0F2E-C6CE-C189-EC19645AEB3A}"/>
              </a:ext>
            </a:extLst>
          </p:cNvPr>
          <p:cNvSpPr txBox="1"/>
          <p:nvPr/>
        </p:nvSpPr>
        <p:spPr>
          <a:xfrm>
            <a:off x="4156013" y="4545989"/>
            <a:ext cx="1235869" cy="3366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l">
              <a:lnSpc>
                <a:spcPct val="100000"/>
              </a:lnSpc>
              <a:spcBef>
                <a:spcPts val="100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People believe that people with disabilities shouldn’t and can’t be included in society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D995EC24-1675-E1D6-87FF-49BEE5AE91D0}"/>
              </a:ext>
            </a:extLst>
          </p:cNvPr>
          <p:cNvSpPr txBox="1"/>
          <p:nvPr/>
        </p:nvSpPr>
        <p:spPr>
          <a:xfrm>
            <a:off x="4025031" y="4330946"/>
            <a:ext cx="117679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Attitude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sp>
        <p:nvSpPr>
          <p:cNvPr id="328" name="Rectangle 327">
            <a:extLst>
              <a:ext uri="{FF2B5EF4-FFF2-40B4-BE49-F238E27FC236}">
                <a16:creationId xmlns:a16="http://schemas.microsoft.com/office/drawing/2014/main" id="{8A5DEABC-27D4-E354-C0F1-0DFAC626DEDF}"/>
              </a:ext>
            </a:extLst>
          </p:cNvPr>
          <p:cNvSpPr/>
          <p:nvPr/>
        </p:nvSpPr>
        <p:spPr>
          <a:xfrm>
            <a:off x="4094258" y="5482652"/>
            <a:ext cx="1351451" cy="304181"/>
          </a:xfrm>
          <a:prstGeom prst="rect">
            <a:avLst/>
          </a:prstGeom>
          <a:solidFill>
            <a:schemeClr val="accent3">
              <a:lumMod val="50000"/>
              <a:alpha val="19744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r>
              <a:rPr lang="en-US" sz="1000" b="1" spc="-10" dirty="0">
                <a:solidFill>
                  <a:srgbClr val="4F6228"/>
                </a:solidFill>
                <a:latin typeface="Arial"/>
                <a:cs typeface="Arial"/>
              </a:rPr>
              <a:t>PSYCHOLOGICAL</a:t>
            </a:r>
            <a:br>
              <a:rPr lang="en-US" sz="1000" b="1" spc="-10" dirty="0">
                <a:solidFill>
                  <a:srgbClr val="4F6228"/>
                </a:solidFill>
                <a:latin typeface="Arial"/>
                <a:cs typeface="Arial"/>
              </a:rPr>
            </a:br>
            <a:r>
              <a:rPr lang="en-US" sz="1000" b="1" spc="-10" dirty="0">
                <a:solidFill>
                  <a:srgbClr val="4F6228"/>
                </a:solidFill>
                <a:latin typeface="Arial"/>
                <a:cs typeface="Arial"/>
              </a:rPr>
              <a:t>DRIVERS</a:t>
            </a:r>
            <a:endParaRPr lang="en-US" sz="1000" dirty="0">
              <a:solidFill>
                <a:srgbClr val="4F6228"/>
              </a:solidFill>
              <a:latin typeface="Arial"/>
              <a:cs typeface="Arial"/>
            </a:endParaRPr>
          </a:p>
        </p:txBody>
      </p:sp>
      <p:sp>
        <p:nvSpPr>
          <p:cNvPr id="329" name="object 76">
            <a:extLst>
              <a:ext uri="{FF2B5EF4-FFF2-40B4-BE49-F238E27FC236}">
                <a16:creationId xmlns:a16="http://schemas.microsoft.com/office/drawing/2014/main" id="{4E69E3D8-A956-FE14-B977-415916D5AF00}"/>
              </a:ext>
            </a:extLst>
          </p:cNvPr>
          <p:cNvSpPr txBox="1"/>
          <p:nvPr/>
        </p:nvSpPr>
        <p:spPr>
          <a:xfrm>
            <a:off x="4156014" y="5079389"/>
            <a:ext cx="1277306" cy="3366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People do not have the self-efficacy to practise inclusive behaviors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68D1C566-B203-BDD1-6056-DE71DC83EF4B}"/>
              </a:ext>
            </a:extLst>
          </p:cNvPr>
          <p:cNvSpPr txBox="1"/>
          <p:nvPr/>
        </p:nvSpPr>
        <p:spPr>
          <a:xfrm>
            <a:off x="4025031" y="4864346"/>
            <a:ext cx="117679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Self-efficacy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sp>
        <p:nvSpPr>
          <p:cNvPr id="356" name="Rectangle 355">
            <a:extLst>
              <a:ext uri="{FF2B5EF4-FFF2-40B4-BE49-F238E27FC236}">
                <a16:creationId xmlns:a16="http://schemas.microsoft.com/office/drawing/2014/main" id="{3DFD0EDF-9E2D-4828-6301-664981F9A816}"/>
              </a:ext>
            </a:extLst>
          </p:cNvPr>
          <p:cNvSpPr/>
          <p:nvPr/>
        </p:nvSpPr>
        <p:spPr>
          <a:xfrm>
            <a:off x="1715475" y="4052691"/>
            <a:ext cx="1416890" cy="2345693"/>
          </a:xfrm>
          <a:prstGeom prst="rect">
            <a:avLst/>
          </a:prstGeom>
          <a:solidFill>
            <a:schemeClr val="bg2">
              <a:alpha val="60121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LB"/>
          </a:p>
        </p:txBody>
      </p:sp>
      <p:sp>
        <p:nvSpPr>
          <p:cNvPr id="357" name="object 76">
            <a:extLst>
              <a:ext uri="{FF2B5EF4-FFF2-40B4-BE49-F238E27FC236}">
                <a16:creationId xmlns:a16="http://schemas.microsoft.com/office/drawing/2014/main" id="{B6A74D9A-A3D2-ECA5-FC21-9D6B1A5E4DAC}"/>
              </a:ext>
            </a:extLst>
          </p:cNvPr>
          <p:cNvSpPr txBox="1"/>
          <p:nvPr/>
        </p:nvSpPr>
        <p:spPr>
          <a:xfrm>
            <a:off x="1829338" y="4273273"/>
            <a:ext cx="1180548" cy="5520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65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People</a:t>
            </a:r>
            <a:r>
              <a:rPr lang="en-US" sz="7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adhere</a:t>
            </a:r>
            <a:r>
              <a:rPr lang="en-US" sz="7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700" spc="-25" dirty="0">
                <a:solidFill>
                  <a:srgbClr val="231F20"/>
                </a:solidFill>
                <a:latin typeface="Arial"/>
                <a:cs typeface="Arial"/>
              </a:rPr>
              <a:t>to s</a:t>
            </a: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tereotypes</a:t>
            </a:r>
            <a:r>
              <a:rPr lang="en-US" sz="7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that deem people with disabilities to be d</a:t>
            </a:r>
            <a:r>
              <a:rPr lang="en-US" sz="700" spc="-10" dirty="0">
                <a:solidFill>
                  <a:srgbClr val="231F20"/>
                </a:solidFill>
                <a:latin typeface="Arial"/>
                <a:cs typeface="Arial"/>
              </a:rPr>
              <a:t>angerous, unpredictable,</a:t>
            </a:r>
            <a:r>
              <a:rPr lang="en-US" sz="700" dirty="0">
                <a:latin typeface="Arial"/>
                <a:cs typeface="Arial"/>
              </a:rPr>
              <a:t> d</a:t>
            </a:r>
            <a:r>
              <a:rPr lang="en-US" sz="700" spc="-10" dirty="0">
                <a:solidFill>
                  <a:srgbClr val="231F20"/>
                </a:solidFill>
                <a:latin typeface="Arial"/>
                <a:cs typeface="Arial"/>
              </a:rPr>
              <a:t>ifficult, shameful, blamable, curable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358" name="TextBox 357">
            <a:extLst>
              <a:ext uri="{FF2B5EF4-FFF2-40B4-BE49-F238E27FC236}">
                <a16:creationId xmlns:a16="http://schemas.microsoft.com/office/drawing/2014/main" id="{B8546390-776E-4032-4025-64691F7A9172}"/>
              </a:ext>
            </a:extLst>
          </p:cNvPr>
          <p:cNvSpPr txBox="1"/>
          <p:nvPr/>
        </p:nvSpPr>
        <p:spPr>
          <a:xfrm>
            <a:off x="1689884" y="4110188"/>
            <a:ext cx="103929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Beliefs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sp>
        <p:nvSpPr>
          <p:cNvPr id="363" name="object 76">
            <a:extLst>
              <a:ext uri="{FF2B5EF4-FFF2-40B4-BE49-F238E27FC236}">
                <a16:creationId xmlns:a16="http://schemas.microsoft.com/office/drawing/2014/main" id="{F838E019-B9BE-7320-3E01-5DB09356F930}"/>
              </a:ext>
            </a:extLst>
          </p:cNvPr>
          <p:cNvSpPr txBox="1"/>
          <p:nvPr/>
        </p:nvSpPr>
        <p:spPr>
          <a:xfrm>
            <a:off x="1817581" y="5322570"/>
            <a:ext cx="1277528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People feel fear, pity and/or anger</a:t>
            </a:r>
          </a:p>
        </p:txBody>
      </p:sp>
      <p:sp>
        <p:nvSpPr>
          <p:cNvPr id="364" name="TextBox 363">
            <a:extLst>
              <a:ext uri="{FF2B5EF4-FFF2-40B4-BE49-F238E27FC236}">
                <a16:creationId xmlns:a16="http://schemas.microsoft.com/office/drawing/2014/main" id="{D6C32831-0EDF-68B2-AE99-2580FE0C4CB8}"/>
              </a:ext>
            </a:extLst>
          </p:cNvPr>
          <p:cNvSpPr txBox="1"/>
          <p:nvPr/>
        </p:nvSpPr>
        <p:spPr>
          <a:xfrm>
            <a:off x="1689884" y="5159899"/>
            <a:ext cx="103929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Emotions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sp>
        <p:nvSpPr>
          <p:cNvPr id="365" name="object 76">
            <a:extLst>
              <a:ext uri="{FF2B5EF4-FFF2-40B4-BE49-F238E27FC236}">
                <a16:creationId xmlns:a16="http://schemas.microsoft.com/office/drawing/2014/main" id="{428B3F5E-9A0A-B914-9717-919F151175A7}"/>
              </a:ext>
            </a:extLst>
          </p:cNvPr>
          <p:cNvSpPr txBox="1"/>
          <p:nvPr/>
        </p:nvSpPr>
        <p:spPr>
          <a:xfrm>
            <a:off x="1817581" y="5963483"/>
            <a:ext cx="1265586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People do not hold values that support disability inclusion 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366" name="TextBox 365">
            <a:extLst>
              <a:ext uri="{FF2B5EF4-FFF2-40B4-BE49-F238E27FC236}">
                <a16:creationId xmlns:a16="http://schemas.microsoft.com/office/drawing/2014/main" id="{36FAE534-D694-0255-EBC5-9498305E9182}"/>
              </a:ext>
            </a:extLst>
          </p:cNvPr>
          <p:cNvSpPr txBox="1"/>
          <p:nvPr/>
        </p:nvSpPr>
        <p:spPr>
          <a:xfrm>
            <a:off x="1689884" y="5748039"/>
            <a:ext cx="103929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Values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cxnSp>
        <p:nvCxnSpPr>
          <p:cNvPr id="370" name="Connector: Elbow 41">
            <a:extLst>
              <a:ext uri="{FF2B5EF4-FFF2-40B4-BE49-F238E27FC236}">
                <a16:creationId xmlns:a16="http://schemas.microsoft.com/office/drawing/2014/main" id="{6FFEBB57-D9C8-2CFB-C573-A407CFD5CB4D}"/>
              </a:ext>
            </a:extLst>
          </p:cNvPr>
          <p:cNvCxnSpPr>
            <a:cxnSpLocks/>
            <a:endCxn id="327" idx="1"/>
          </p:cNvCxnSpPr>
          <p:nvPr/>
        </p:nvCxnSpPr>
        <p:spPr>
          <a:xfrm flipV="1">
            <a:off x="3151783" y="4438668"/>
            <a:ext cx="873248" cy="641458"/>
          </a:xfrm>
          <a:prstGeom prst="bentConnector3">
            <a:avLst>
              <a:gd name="adj1" fmla="val 50000"/>
            </a:avLst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73" name="object 57">
            <a:extLst>
              <a:ext uri="{FF2B5EF4-FFF2-40B4-BE49-F238E27FC236}">
                <a16:creationId xmlns:a16="http://schemas.microsoft.com/office/drawing/2014/main" id="{0650830B-21DC-6C2E-1ADB-93B919D46B26}"/>
              </a:ext>
            </a:extLst>
          </p:cNvPr>
          <p:cNvGrpSpPr/>
          <p:nvPr/>
        </p:nvGrpSpPr>
        <p:grpSpPr>
          <a:xfrm>
            <a:off x="1834491" y="4987843"/>
            <a:ext cx="31750" cy="147955"/>
            <a:chOff x="2415771" y="4949120"/>
            <a:chExt cx="31750" cy="147955"/>
          </a:xfrm>
        </p:grpSpPr>
        <p:sp>
          <p:nvSpPr>
            <p:cNvPr id="374" name="object 58">
              <a:extLst>
                <a:ext uri="{FF2B5EF4-FFF2-40B4-BE49-F238E27FC236}">
                  <a16:creationId xmlns:a16="http://schemas.microsoft.com/office/drawing/2014/main" id="{45F14277-B554-585B-8B05-958F9C40F2CF}"/>
                </a:ext>
              </a:extLst>
            </p:cNvPr>
            <p:cNvSpPr/>
            <p:nvPr/>
          </p:nvSpPr>
          <p:spPr>
            <a:xfrm>
              <a:off x="2431600" y="4971905"/>
              <a:ext cx="0" cy="102235"/>
            </a:xfrm>
            <a:custGeom>
              <a:avLst/>
              <a:gdLst/>
              <a:ahLst/>
              <a:cxnLst/>
              <a:rect l="l" t="t" r="r" b="b"/>
              <a:pathLst>
                <a:path h="102235">
                  <a:moveTo>
                    <a:pt x="0" y="10219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5" name="object 59">
              <a:extLst>
                <a:ext uri="{FF2B5EF4-FFF2-40B4-BE49-F238E27FC236}">
                  <a16:creationId xmlns:a16="http://schemas.microsoft.com/office/drawing/2014/main" id="{E116D09D-31CC-0576-4EC3-924082C7AD6E}"/>
                </a:ext>
              </a:extLst>
            </p:cNvPr>
            <p:cNvSpPr/>
            <p:nvPr/>
          </p:nvSpPr>
          <p:spPr>
            <a:xfrm>
              <a:off x="2415768" y="4949126"/>
              <a:ext cx="31750" cy="147955"/>
            </a:xfrm>
            <a:custGeom>
              <a:avLst/>
              <a:gdLst/>
              <a:ahLst/>
              <a:cxnLst/>
              <a:rect l="l" t="t" r="r" b="b"/>
              <a:pathLst>
                <a:path w="31750" h="147954">
                  <a:moveTo>
                    <a:pt x="31661" y="120345"/>
                  </a:moveTo>
                  <a:lnTo>
                    <a:pt x="0" y="120345"/>
                  </a:lnTo>
                  <a:lnTo>
                    <a:pt x="15824" y="147764"/>
                  </a:lnTo>
                  <a:lnTo>
                    <a:pt x="31661" y="120345"/>
                  </a:lnTo>
                  <a:close/>
                </a:path>
                <a:path w="31750" h="147954">
                  <a:moveTo>
                    <a:pt x="31661" y="27419"/>
                  </a:moveTo>
                  <a:lnTo>
                    <a:pt x="15824" y="0"/>
                  </a:lnTo>
                  <a:lnTo>
                    <a:pt x="0" y="27419"/>
                  </a:lnTo>
                  <a:lnTo>
                    <a:pt x="31661" y="27419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76" name="object 57">
            <a:extLst>
              <a:ext uri="{FF2B5EF4-FFF2-40B4-BE49-F238E27FC236}">
                <a16:creationId xmlns:a16="http://schemas.microsoft.com/office/drawing/2014/main" id="{F7A0E30B-553C-448A-8BCA-2743C9E8EDC0}"/>
              </a:ext>
            </a:extLst>
          </p:cNvPr>
          <p:cNvGrpSpPr/>
          <p:nvPr/>
        </p:nvGrpSpPr>
        <p:grpSpPr>
          <a:xfrm>
            <a:off x="1834491" y="5567707"/>
            <a:ext cx="31750" cy="147955"/>
            <a:chOff x="2415771" y="4949120"/>
            <a:chExt cx="31750" cy="147955"/>
          </a:xfrm>
        </p:grpSpPr>
        <p:sp>
          <p:nvSpPr>
            <p:cNvPr id="377" name="object 58">
              <a:extLst>
                <a:ext uri="{FF2B5EF4-FFF2-40B4-BE49-F238E27FC236}">
                  <a16:creationId xmlns:a16="http://schemas.microsoft.com/office/drawing/2014/main" id="{6BDACD1C-AF40-3A1C-6175-3FFCD7C7D9D8}"/>
                </a:ext>
              </a:extLst>
            </p:cNvPr>
            <p:cNvSpPr/>
            <p:nvPr/>
          </p:nvSpPr>
          <p:spPr>
            <a:xfrm>
              <a:off x="2431600" y="4971905"/>
              <a:ext cx="0" cy="102235"/>
            </a:xfrm>
            <a:custGeom>
              <a:avLst/>
              <a:gdLst/>
              <a:ahLst/>
              <a:cxnLst/>
              <a:rect l="l" t="t" r="r" b="b"/>
              <a:pathLst>
                <a:path h="102235">
                  <a:moveTo>
                    <a:pt x="0" y="10219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8" name="object 59">
              <a:extLst>
                <a:ext uri="{FF2B5EF4-FFF2-40B4-BE49-F238E27FC236}">
                  <a16:creationId xmlns:a16="http://schemas.microsoft.com/office/drawing/2014/main" id="{68D5C7B3-D2B9-7C26-4994-4ADB8D804737}"/>
                </a:ext>
              </a:extLst>
            </p:cNvPr>
            <p:cNvSpPr/>
            <p:nvPr/>
          </p:nvSpPr>
          <p:spPr>
            <a:xfrm>
              <a:off x="2415768" y="4949126"/>
              <a:ext cx="31750" cy="147955"/>
            </a:xfrm>
            <a:custGeom>
              <a:avLst/>
              <a:gdLst/>
              <a:ahLst/>
              <a:cxnLst/>
              <a:rect l="l" t="t" r="r" b="b"/>
              <a:pathLst>
                <a:path w="31750" h="147954">
                  <a:moveTo>
                    <a:pt x="31661" y="120345"/>
                  </a:moveTo>
                  <a:lnTo>
                    <a:pt x="0" y="120345"/>
                  </a:lnTo>
                  <a:lnTo>
                    <a:pt x="15824" y="147764"/>
                  </a:lnTo>
                  <a:lnTo>
                    <a:pt x="31661" y="120345"/>
                  </a:lnTo>
                  <a:close/>
                </a:path>
                <a:path w="31750" h="147954">
                  <a:moveTo>
                    <a:pt x="31661" y="27419"/>
                  </a:moveTo>
                  <a:lnTo>
                    <a:pt x="15824" y="0"/>
                  </a:lnTo>
                  <a:lnTo>
                    <a:pt x="0" y="27419"/>
                  </a:lnTo>
                  <a:lnTo>
                    <a:pt x="31661" y="27419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3" name="object 76">
            <a:extLst>
              <a:ext uri="{FF2B5EF4-FFF2-40B4-BE49-F238E27FC236}">
                <a16:creationId xmlns:a16="http://schemas.microsoft.com/office/drawing/2014/main" id="{1C6338CF-563C-BF78-D770-C43ACDB14857}"/>
              </a:ext>
            </a:extLst>
          </p:cNvPr>
          <p:cNvSpPr txBox="1"/>
          <p:nvPr/>
        </p:nvSpPr>
        <p:spPr>
          <a:xfrm>
            <a:off x="3507102" y="6663105"/>
            <a:ext cx="1169958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800" dirty="0">
                <a:solidFill>
                  <a:srgbClr val="202124"/>
                </a:solidFill>
                <a:latin typeface="arial" panose="020B0604020202020204" pitchFamily="34" charset="0"/>
              </a:rPr>
              <a:t>People have not acquired the</a:t>
            </a:r>
            <a:r>
              <a:rPr lang="en-US" sz="8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ability to be inclusive of people with disabilities</a:t>
            </a:r>
            <a:endParaRPr lang="en-US" sz="800" dirty="0">
              <a:latin typeface="Arial"/>
              <a:cs typeface="Arial"/>
            </a:endParaRPr>
          </a:p>
        </p:txBody>
      </p:sp>
      <p:sp>
        <p:nvSpPr>
          <p:cNvPr id="384" name="TextBox 383">
            <a:extLst>
              <a:ext uri="{FF2B5EF4-FFF2-40B4-BE49-F238E27FC236}">
                <a16:creationId xmlns:a16="http://schemas.microsoft.com/office/drawing/2014/main" id="{FD425DF8-1DDB-A74F-80ED-D5911CF41DB3}"/>
              </a:ext>
            </a:extLst>
          </p:cNvPr>
          <p:cNvSpPr txBox="1"/>
          <p:nvPr/>
        </p:nvSpPr>
        <p:spPr>
          <a:xfrm>
            <a:off x="3379405" y="6447661"/>
            <a:ext cx="103929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Skills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sp>
        <p:nvSpPr>
          <p:cNvPr id="385" name="object 76">
            <a:extLst>
              <a:ext uri="{FF2B5EF4-FFF2-40B4-BE49-F238E27FC236}">
                <a16:creationId xmlns:a16="http://schemas.microsoft.com/office/drawing/2014/main" id="{0699813A-329B-0F1C-3C5F-B97D499710C6}"/>
              </a:ext>
            </a:extLst>
          </p:cNvPr>
          <p:cNvSpPr txBox="1"/>
          <p:nvPr/>
        </p:nvSpPr>
        <p:spPr>
          <a:xfrm>
            <a:off x="4839339" y="6663105"/>
            <a:ext cx="1412119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800" dirty="0">
                <a:solidFill>
                  <a:srgbClr val="231F20"/>
                </a:solidFill>
                <a:latin typeface="Arial"/>
                <a:cs typeface="Arial"/>
              </a:rPr>
              <a:t>People have not practised skills needed for disability inclusion</a:t>
            </a:r>
            <a:endParaRPr lang="en-US" sz="800" dirty="0">
              <a:latin typeface="Arial"/>
              <a:cs typeface="Arial"/>
            </a:endParaRPr>
          </a:p>
        </p:txBody>
      </p:sp>
      <p:sp>
        <p:nvSpPr>
          <p:cNvPr id="386" name="TextBox 385">
            <a:extLst>
              <a:ext uri="{FF2B5EF4-FFF2-40B4-BE49-F238E27FC236}">
                <a16:creationId xmlns:a16="http://schemas.microsoft.com/office/drawing/2014/main" id="{2F5F0EA1-2994-98BF-6761-95D5C8A46F7A}"/>
              </a:ext>
            </a:extLst>
          </p:cNvPr>
          <p:cNvSpPr txBox="1"/>
          <p:nvPr/>
        </p:nvSpPr>
        <p:spPr>
          <a:xfrm>
            <a:off x="4711643" y="6447661"/>
            <a:ext cx="1519599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Rehearsal and practice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cxnSp>
        <p:nvCxnSpPr>
          <p:cNvPr id="388" name="Connector: Elbow 41">
            <a:extLst>
              <a:ext uri="{FF2B5EF4-FFF2-40B4-BE49-F238E27FC236}">
                <a16:creationId xmlns:a16="http://schemas.microsoft.com/office/drawing/2014/main" id="{FC3ED8EF-A6F9-FA77-98A9-04E84A3D4F62}"/>
              </a:ext>
            </a:extLst>
          </p:cNvPr>
          <p:cNvCxnSpPr>
            <a:cxnSpLocks/>
            <a:stCxn id="387" idx="0"/>
            <a:endCxn id="330" idx="1"/>
          </p:cNvCxnSpPr>
          <p:nvPr/>
        </p:nvCxnSpPr>
        <p:spPr>
          <a:xfrm rot="16200000" flipV="1">
            <a:off x="3695352" y="5301747"/>
            <a:ext cx="1444386" cy="785028"/>
          </a:xfrm>
          <a:prstGeom prst="bentConnector4">
            <a:avLst>
              <a:gd name="adj1" fmla="val 31454"/>
              <a:gd name="adj2" fmla="val 138382"/>
            </a:avLst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" name="Connector: Elbow 41">
            <a:extLst>
              <a:ext uri="{FF2B5EF4-FFF2-40B4-BE49-F238E27FC236}">
                <a16:creationId xmlns:a16="http://schemas.microsoft.com/office/drawing/2014/main" id="{D03DE22A-73B7-7286-C93A-8CC5F7E85EE3}"/>
              </a:ext>
            </a:extLst>
          </p:cNvPr>
          <p:cNvCxnSpPr>
            <a:cxnSpLocks/>
            <a:stCxn id="7" idx="2"/>
          </p:cNvCxnSpPr>
          <p:nvPr/>
        </p:nvCxnSpPr>
        <p:spPr>
          <a:xfrm rot="5400000">
            <a:off x="4230857" y="1104452"/>
            <a:ext cx="102738" cy="68963"/>
          </a:xfrm>
          <a:prstGeom prst="bentConnector3">
            <a:avLst/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object 12">
            <a:extLst>
              <a:ext uri="{FF2B5EF4-FFF2-40B4-BE49-F238E27FC236}">
                <a16:creationId xmlns:a16="http://schemas.microsoft.com/office/drawing/2014/main" id="{C46AFEB3-B821-05E5-E3F9-31982D46B00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-11703"/>
            <a:ext cx="10693399" cy="385545"/>
          </a:xfrm>
          <a:prstGeom prst="rect">
            <a:avLst/>
          </a:prstGeom>
          <a:solidFill>
            <a:srgbClr val="B41E38"/>
          </a:solidFill>
        </p:spPr>
        <p:txBody>
          <a:bodyPr vert="horz" wrap="square" lIns="0" tIns="0" rIns="0" bIns="0" rtlCol="0">
            <a:spAutoFit/>
          </a:bodyPr>
          <a:lstStyle/>
          <a:p>
            <a:pPr marL="201295" algn="l">
              <a:lnSpc>
                <a:spcPts val="3479"/>
              </a:lnSpc>
            </a:pPr>
            <a:r>
              <a:rPr lang="en-US" sz="1400" spc="-25" dirty="0"/>
              <a:t>People discriminate against people with disabilities</a:t>
            </a:r>
            <a:endParaRPr sz="1400" spc="-25" dirty="0"/>
          </a:p>
        </p:txBody>
      </p:sp>
      <p:sp>
        <p:nvSpPr>
          <p:cNvPr id="5" name="object 76">
            <a:extLst>
              <a:ext uri="{FF2B5EF4-FFF2-40B4-BE49-F238E27FC236}">
                <a16:creationId xmlns:a16="http://schemas.microsoft.com/office/drawing/2014/main" id="{4FFA9793-BCEF-983C-FB25-0ADD600CD64E}"/>
              </a:ext>
            </a:extLst>
          </p:cNvPr>
          <p:cNvSpPr txBox="1"/>
          <p:nvPr/>
        </p:nvSpPr>
        <p:spPr>
          <a:xfrm>
            <a:off x="2204846" y="2979156"/>
            <a:ext cx="1207161" cy="3366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People do not believe that being inclusive of people with disabilities benefits them 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7" name="object 76">
            <a:extLst>
              <a:ext uri="{FF2B5EF4-FFF2-40B4-BE49-F238E27FC236}">
                <a16:creationId xmlns:a16="http://schemas.microsoft.com/office/drawing/2014/main" id="{A8AD2808-F343-8A91-7D3C-22A718790CF8}"/>
              </a:ext>
            </a:extLst>
          </p:cNvPr>
          <p:cNvSpPr txBox="1"/>
          <p:nvPr/>
        </p:nvSpPr>
        <p:spPr>
          <a:xfrm>
            <a:off x="3859116" y="643212"/>
            <a:ext cx="915182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l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There is a lack of national policies and procedures supporting disability inclusion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8" name="object 76">
            <a:extLst>
              <a:ext uri="{FF2B5EF4-FFF2-40B4-BE49-F238E27FC236}">
                <a16:creationId xmlns:a16="http://schemas.microsoft.com/office/drawing/2014/main" id="{544C2E19-9C7E-4013-F7EA-BD6B8498D8D7}"/>
              </a:ext>
            </a:extLst>
          </p:cNvPr>
          <p:cNvSpPr txBox="1"/>
          <p:nvPr/>
        </p:nvSpPr>
        <p:spPr>
          <a:xfrm>
            <a:off x="4883823" y="517919"/>
            <a:ext cx="915182" cy="3366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l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There is a lack in funding for inclusive spaces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11" name="object 76">
            <a:extLst>
              <a:ext uri="{FF2B5EF4-FFF2-40B4-BE49-F238E27FC236}">
                <a16:creationId xmlns:a16="http://schemas.microsoft.com/office/drawing/2014/main" id="{CCA6A0A3-B6BB-756A-0D85-6A008303804D}"/>
              </a:ext>
            </a:extLst>
          </p:cNvPr>
          <p:cNvSpPr txBox="1"/>
          <p:nvPr/>
        </p:nvSpPr>
        <p:spPr>
          <a:xfrm>
            <a:off x="8896446" y="2426730"/>
            <a:ext cx="1025739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People expect to be sanctioned when they practise disability- inclusive behaviours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2CF405D-F3E1-B16C-1F92-9ABD3C8CFB7D}"/>
              </a:ext>
            </a:extLst>
          </p:cNvPr>
          <p:cNvSpPr txBox="1"/>
          <p:nvPr/>
        </p:nvSpPr>
        <p:spPr>
          <a:xfrm>
            <a:off x="8753746" y="2159711"/>
            <a:ext cx="1176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F79645"/>
                </a:highlight>
                <a:latin typeface="Arial"/>
                <a:cs typeface="Arial"/>
              </a:rPr>
              <a:t>Outcome expectancy</a:t>
            </a:r>
            <a:endParaRPr lang="en-US" sz="800" dirty="0">
              <a:solidFill>
                <a:schemeClr val="bg1"/>
              </a:solidFill>
              <a:highlight>
                <a:srgbClr val="F79645"/>
              </a:highlight>
              <a:latin typeface="Arial"/>
              <a:cs typeface="Arial"/>
            </a:endParaRPr>
          </a:p>
        </p:txBody>
      </p:sp>
      <p:sp>
        <p:nvSpPr>
          <p:cNvPr id="13" name="object 76">
            <a:extLst>
              <a:ext uri="{FF2B5EF4-FFF2-40B4-BE49-F238E27FC236}">
                <a16:creationId xmlns:a16="http://schemas.microsoft.com/office/drawing/2014/main" id="{D30B40BC-864C-8BC1-65D5-C743F45A23A3}"/>
              </a:ext>
            </a:extLst>
          </p:cNvPr>
          <p:cNvSpPr txBox="1"/>
          <p:nvPr/>
        </p:nvSpPr>
        <p:spPr>
          <a:xfrm>
            <a:off x="7682173" y="3479566"/>
            <a:ext cx="1027754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r>
              <a:rPr lang="en-US" sz="7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 are not enough visible positive deviants</a:t>
            </a:r>
            <a:endParaRPr lang="en-US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3034DD-0378-40FF-AFB0-3EE02E174F26}"/>
              </a:ext>
            </a:extLst>
          </p:cNvPr>
          <p:cNvSpPr txBox="1"/>
          <p:nvPr/>
        </p:nvSpPr>
        <p:spPr>
          <a:xfrm>
            <a:off x="7537952" y="3304532"/>
            <a:ext cx="117679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F79645"/>
                </a:highlight>
                <a:latin typeface="Arial"/>
                <a:cs typeface="Arial"/>
              </a:rPr>
              <a:t>Positive deviance</a:t>
            </a:r>
            <a:endParaRPr lang="en-US" sz="800" dirty="0">
              <a:solidFill>
                <a:schemeClr val="bg1"/>
              </a:solidFill>
              <a:highlight>
                <a:srgbClr val="F79645"/>
              </a:highlight>
              <a:latin typeface="Arial"/>
              <a:cs typeface="Arial"/>
            </a:endParaRPr>
          </a:p>
        </p:txBody>
      </p:sp>
      <p:cxnSp>
        <p:nvCxnSpPr>
          <p:cNvPr id="16" name="Connector: Elbow 41">
            <a:extLst>
              <a:ext uri="{FF2B5EF4-FFF2-40B4-BE49-F238E27FC236}">
                <a16:creationId xmlns:a16="http://schemas.microsoft.com/office/drawing/2014/main" id="{53336E55-D22B-9C55-D270-5A4501797BCE}"/>
              </a:ext>
            </a:extLst>
          </p:cNvPr>
          <p:cNvCxnSpPr>
            <a:cxnSpLocks/>
            <a:stCxn id="13" idx="2"/>
          </p:cNvCxnSpPr>
          <p:nvPr/>
        </p:nvCxnSpPr>
        <p:spPr>
          <a:xfrm rot="5400000">
            <a:off x="7340250" y="3239939"/>
            <a:ext cx="387264" cy="1324336"/>
          </a:xfrm>
          <a:prstGeom prst="bentConnector2">
            <a:avLst/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nector: Elbow 41">
            <a:extLst>
              <a:ext uri="{FF2B5EF4-FFF2-40B4-BE49-F238E27FC236}">
                <a16:creationId xmlns:a16="http://schemas.microsoft.com/office/drawing/2014/main" id="{85A0902D-E76F-BCEC-1E99-96EF942998A4}"/>
              </a:ext>
            </a:extLst>
          </p:cNvPr>
          <p:cNvCxnSpPr>
            <a:cxnSpLocks/>
            <a:endCxn id="13" idx="3"/>
          </p:cNvCxnSpPr>
          <p:nvPr/>
        </p:nvCxnSpPr>
        <p:spPr>
          <a:xfrm rot="5400000">
            <a:off x="8690362" y="2960044"/>
            <a:ext cx="653543" cy="614411"/>
          </a:xfrm>
          <a:prstGeom prst="bentConnector2">
            <a:avLst/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nector: Elbow 41">
            <a:extLst>
              <a:ext uri="{FF2B5EF4-FFF2-40B4-BE49-F238E27FC236}">
                <a16:creationId xmlns:a16="http://schemas.microsoft.com/office/drawing/2014/main" id="{F01BE19F-925F-9342-B009-42105D6CE0A1}"/>
              </a:ext>
            </a:extLst>
          </p:cNvPr>
          <p:cNvCxnSpPr>
            <a:cxnSpLocks/>
            <a:stCxn id="13" idx="2"/>
          </p:cNvCxnSpPr>
          <p:nvPr/>
        </p:nvCxnSpPr>
        <p:spPr>
          <a:xfrm rot="5400000">
            <a:off x="7103950" y="3453889"/>
            <a:ext cx="837514" cy="1346687"/>
          </a:xfrm>
          <a:prstGeom prst="bentConnector2">
            <a:avLst/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ject 76">
            <a:extLst>
              <a:ext uri="{FF2B5EF4-FFF2-40B4-BE49-F238E27FC236}">
                <a16:creationId xmlns:a16="http://schemas.microsoft.com/office/drawing/2014/main" id="{5989151D-7BAC-A1D3-F6C0-94964335CA9B}"/>
              </a:ext>
            </a:extLst>
          </p:cNvPr>
          <p:cNvSpPr txBox="1"/>
          <p:nvPr/>
        </p:nvSpPr>
        <p:spPr>
          <a:xfrm>
            <a:off x="5589933" y="4371296"/>
            <a:ext cx="1115561" cy="3366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3741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is a prevailing negative social norm that prevents disability inclusion</a:t>
            </a:r>
            <a:endParaRPr 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E4190C8-03A6-EC01-CFB0-EAD0E82EFC4B}"/>
              </a:ext>
            </a:extLst>
          </p:cNvPr>
          <p:cNvSpPr txBox="1"/>
          <p:nvPr/>
        </p:nvSpPr>
        <p:spPr>
          <a:xfrm>
            <a:off x="5462896" y="4188936"/>
            <a:ext cx="117679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F79645"/>
                </a:highlight>
                <a:latin typeface="Arial"/>
                <a:cs typeface="Arial"/>
              </a:rPr>
              <a:t>Social norms</a:t>
            </a:r>
            <a:endParaRPr lang="en-US" sz="800" dirty="0">
              <a:solidFill>
                <a:schemeClr val="bg1"/>
              </a:solidFill>
              <a:highlight>
                <a:srgbClr val="F79645"/>
              </a:highlight>
              <a:latin typeface="Arial"/>
              <a:cs typeface="Arial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B3AA790-5595-2BCC-C6C7-1F000BF3E307}"/>
              </a:ext>
            </a:extLst>
          </p:cNvPr>
          <p:cNvSpPr txBox="1"/>
          <p:nvPr/>
        </p:nvSpPr>
        <p:spPr>
          <a:xfrm>
            <a:off x="5445818" y="3695606"/>
            <a:ext cx="133303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F79645"/>
                </a:highlight>
                <a:latin typeface="Arial"/>
                <a:cs typeface="Arial"/>
              </a:rPr>
              <a:t>Social learning</a:t>
            </a:r>
            <a:endParaRPr lang="en-US" sz="800" dirty="0">
              <a:solidFill>
                <a:schemeClr val="bg1"/>
              </a:solidFill>
              <a:highlight>
                <a:srgbClr val="F79645"/>
              </a:highlight>
              <a:latin typeface="Arial"/>
              <a:cs typeface="Arial"/>
            </a:endParaRPr>
          </a:p>
        </p:txBody>
      </p:sp>
      <p:sp>
        <p:nvSpPr>
          <p:cNvPr id="23" name="object 76">
            <a:extLst>
              <a:ext uri="{FF2B5EF4-FFF2-40B4-BE49-F238E27FC236}">
                <a16:creationId xmlns:a16="http://schemas.microsoft.com/office/drawing/2014/main" id="{D14F140B-EC7E-06E9-7545-715C2CAF1AA4}"/>
              </a:ext>
            </a:extLst>
          </p:cNvPr>
          <p:cNvSpPr txBox="1"/>
          <p:nvPr/>
        </p:nvSpPr>
        <p:spPr>
          <a:xfrm>
            <a:off x="5582888" y="5116275"/>
            <a:ext cx="1201446" cy="3366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r>
              <a:rPr lang="en-US" sz="700" b="0" i="0" dirty="0">
                <a:solidFill>
                  <a:srgbClr val="37415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</a:t>
            </a:r>
            <a:r>
              <a:rPr lang="en-US" sz="700" dirty="0">
                <a:solidFill>
                  <a:srgbClr val="3741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is a lack of successful social movements for disability inclusion</a:t>
            </a:r>
            <a:endParaRPr lang="en-US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36E811C-F3E1-20A1-71BB-861956157410}"/>
              </a:ext>
            </a:extLst>
          </p:cNvPr>
          <p:cNvSpPr txBox="1"/>
          <p:nvPr/>
        </p:nvSpPr>
        <p:spPr>
          <a:xfrm>
            <a:off x="5447410" y="4798974"/>
            <a:ext cx="1176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F79645"/>
                </a:highlight>
                <a:latin typeface="Arial"/>
                <a:cs typeface="Arial"/>
              </a:rPr>
              <a:t>Demand through social movements</a:t>
            </a:r>
            <a:endParaRPr lang="en-US" sz="800" dirty="0">
              <a:solidFill>
                <a:schemeClr val="bg1"/>
              </a:solidFill>
              <a:highlight>
                <a:srgbClr val="F79645"/>
              </a:highlight>
              <a:latin typeface="Arial"/>
              <a:cs typeface="Arial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5CE3936-5E7F-86A3-29F2-4370B4AA32C8}"/>
              </a:ext>
            </a:extLst>
          </p:cNvPr>
          <p:cNvSpPr/>
          <p:nvPr/>
        </p:nvSpPr>
        <p:spPr>
          <a:xfrm>
            <a:off x="8731132" y="3989001"/>
            <a:ext cx="1519054" cy="2831487"/>
          </a:xfrm>
          <a:prstGeom prst="rect">
            <a:avLst/>
          </a:prstGeom>
          <a:solidFill>
            <a:srgbClr val="F79645">
              <a:alpha val="19744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LB" dirty="0"/>
          </a:p>
        </p:txBody>
      </p:sp>
      <p:sp>
        <p:nvSpPr>
          <p:cNvPr id="26" name="object 76">
            <a:extLst>
              <a:ext uri="{FF2B5EF4-FFF2-40B4-BE49-F238E27FC236}">
                <a16:creationId xmlns:a16="http://schemas.microsoft.com/office/drawing/2014/main" id="{4165C3A1-E055-FE4A-6639-AAEDFE135A95}"/>
              </a:ext>
            </a:extLst>
          </p:cNvPr>
          <p:cNvSpPr txBox="1"/>
          <p:nvPr/>
        </p:nvSpPr>
        <p:spPr>
          <a:xfrm>
            <a:off x="8824722" y="5091663"/>
            <a:ext cx="1425464" cy="3366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r>
              <a:rPr lang="en-US" sz="7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 within the movement do not have a sense of belonging and solidarity</a:t>
            </a:r>
            <a:endParaRPr lang="en-US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bject 76">
            <a:extLst>
              <a:ext uri="{FF2B5EF4-FFF2-40B4-BE49-F238E27FC236}">
                <a16:creationId xmlns:a16="http://schemas.microsoft.com/office/drawing/2014/main" id="{A754719E-B512-7765-C16B-3ABB4375C9B2}"/>
              </a:ext>
            </a:extLst>
          </p:cNvPr>
          <p:cNvSpPr txBox="1"/>
          <p:nvPr/>
        </p:nvSpPr>
        <p:spPr>
          <a:xfrm>
            <a:off x="8834847" y="4265782"/>
            <a:ext cx="1148939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r>
              <a:rPr lang="en-US" sz="800" dirty="0">
                <a:solidFill>
                  <a:srgbClr val="374151"/>
                </a:solidFill>
                <a:latin typeface="Söhne"/>
              </a:rPr>
              <a:t>People do not perceive </a:t>
            </a:r>
            <a:r>
              <a:rPr lang="en-US" sz="800" b="0" i="0" dirty="0">
                <a:solidFill>
                  <a:srgbClr val="374151"/>
                </a:solidFill>
                <a:effectLst/>
                <a:latin typeface="Söhne"/>
              </a:rPr>
              <a:t>the cause  of disability inclusion as being morally just or deserving of support</a:t>
            </a:r>
            <a:endParaRPr lang="en-US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2113FC8-E47A-9192-72E2-645CA8EB3BB3}"/>
              </a:ext>
            </a:extLst>
          </p:cNvPr>
          <p:cNvSpPr txBox="1"/>
          <p:nvPr/>
        </p:nvSpPr>
        <p:spPr>
          <a:xfrm>
            <a:off x="8686706" y="4115502"/>
            <a:ext cx="131087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F79645"/>
                </a:highlight>
                <a:latin typeface="Arial"/>
                <a:cs typeface="Arial"/>
              </a:rPr>
              <a:t>Worthiness</a:t>
            </a:r>
            <a:endParaRPr lang="en-US" sz="800" dirty="0">
              <a:solidFill>
                <a:schemeClr val="bg1"/>
              </a:solidFill>
              <a:highlight>
                <a:srgbClr val="F79645"/>
              </a:highlight>
              <a:latin typeface="Arial"/>
              <a:cs typeface="Arial"/>
            </a:endParaRPr>
          </a:p>
        </p:txBody>
      </p:sp>
      <p:cxnSp>
        <p:nvCxnSpPr>
          <p:cNvPr id="29" name="Connector: Elbow 41">
            <a:extLst>
              <a:ext uri="{FF2B5EF4-FFF2-40B4-BE49-F238E27FC236}">
                <a16:creationId xmlns:a16="http://schemas.microsoft.com/office/drawing/2014/main" id="{A0C51661-798B-29B5-92DE-32720F9FE8A8}"/>
              </a:ext>
            </a:extLst>
          </p:cNvPr>
          <p:cNvCxnSpPr>
            <a:cxnSpLocks/>
          </p:cNvCxnSpPr>
          <p:nvPr/>
        </p:nvCxnSpPr>
        <p:spPr>
          <a:xfrm rot="10800000" flipV="1">
            <a:off x="6901103" y="5313837"/>
            <a:ext cx="1732704" cy="1"/>
          </a:xfrm>
          <a:prstGeom prst="bentConnector3">
            <a:avLst>
              <a:gd name="adj1" fmla="val 50000"/>
            </a:avLst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50242C10-920C-2591-2A6D-EF547C9D7E10}"/>
              </a:ext>
            </a:extLst>
          </p:cNvPr>
          <p:cNvSpPr txBox="1"/>
          <p:nvPr/>
        </p:nvSpPr>
        <p:spPr>
          <a:xfrm>
            <a:off x="8695804" y="4921746"/>
            <a:ext cx="131087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F79645"/>
                </a:highlight>
                <a:latin typeface="Arial"/>
                <a:cs typeface="Arial"/>
              </a:rPr>
              <a:t>Unity </a:t>
            </a:r>
            <a:endParaRPr lang="en-US" sz="800" dirty="0">
              <a:solidFill>
                <a:schemeClr val="bg1"/>
              </a:solidFill>
              <a:highlight>
                <a:srgbClr val="F79645"/>
              </a:highlight>
              <a:latin typeface="Arial"/>
              <a:cs typeface="Arial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C2DEE1B-96CF-D937-C734-D33391FD0A2A}"/>
              </a:ext>
            </a:extLst>
          </p:cNvPr>
          <p:cNvSpPr txBox="1"/>
          <p:nvPr/>
        </p:nvSpPr>
        <p:spPr>
          <a:xfrm>
            <a:off x="8670402" y="5993840"/>
            <a:ext cx="131087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F79645"/>
                </a:highlight>
                <a:latin typeface="Arial"/>
                <a:cs typeface="Arial"/>
              </a:rPr>
              <a:t>Commitment</a:t>
            </a:r>
            <a:endParaRPr lang="en-US" sz="800" dirty="0">
              <a:solidFill>
                <a:schemeClr val="bg1"/>
              </a:solidFill>
              <a:highlight>
                <a:srgbClr val="F79645"/>
              </a:highlight>
              <a:latin typeface="Arial"/>
              <a:cs typeface="Arial"/>
            </a:endParaRPr>
          </a:p>
        </p:txBody>
      </p:sp>
      <p:sp>
        <p:nvSpPr>
          <p:cNvPr id="32" name="object 76">
            <a:extLst>
              <a:ext uri="{FF2B5EF4-FFF2-40B4-BE49-F238E27FC236}">
                <a16:creationId xmlns:a16="http://schemas.microsoft.com/office/drawing/2014/main" id="{1A8A10E8-5ED4-A5CD-E755-33BD4C6AC322}"/>
              </a:ext>
            </a:extLst>
          </p:cNvPr>
          <p:cNvSpPr txBox="1"/>
          <p:nvPr/>
        </p:nvSpPr>
        <p:spPr>
          <a:xfrm>
            <a:off x="8814687" y="6174367"/>
            <a:ext cx="1323258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r>
              <a:rPr lang="en-U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 are not dedicated or engaged for disability inclusion</a:t>
            </a:r>
            <a:endParaRPr lang="en-US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bject 76">
            <a:extLst>
              <a:ext uri="{FF2B5EF4-FFF2-40B4-BE49-F238E27FC236}">
                <a16:creationId xmlns:a16="http://schemas.microsoft.com/office/drawing/2014/main" id="{989F89E1-59AD-6DD7-9C74-782EAEB242FA}"/>
              </a:ext>
            </a:extLst>
          </p:cNvPr>
          <p:cNvSpPr txBox="1"/>
          <p:nvPr/>
        </p:nvSpPr>
        <p:spPr>
          <a:xfrm>
            <a:off x="8812872" y="5691522"/>
            <a:ext cx="1425464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r>
              <a:rPr lang="en-U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 are not enough people participating in the movement</a:t>
            </a:r>
            <a:endParaRPr lang="en-US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65F1CE8-569B-5AF0-8009-27BF2EDA6A4F}"/>
              </a:ext>
            </a:extLst>
          </p:cNvPr>
          <p:cNvSpPr txBox="1"/>
          <p:nvPr/>
        </p:nvSpPr>
        <p:spPr>
          <a:xfrm>
            <a:off x="8672909" y="5490489"/>
            <a:ext cx="131087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F79645"/>
                </a:highlight>
                <a:latin typeface="Arial"/>
                <a:cs typeface="Arial"/>
              </a:rPr>
              <a:t>Numbers </a:t>
            </a:r>
            <a:endParaRPr lang="en-US" sz="800" dirty="0">
              <a:solidFill>
                <a:schemeClr val="bg1"/>
              </a:solidFill>
              <a:highlight>
                <a:srgbClr val="F79645"/>
              </a:highlight>
              <a:latin typeface="Arial"/>
              <a:cs typeface="Arial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504A0D2-E4AC-2EB0-C200-E451D7D4E764}"/>
              </a:ext>
            </a:extLst>
          </p:cNvPr>
          <p:cNvSpPr/>
          <p:nvPr/>
        </p:nvSpPr>
        <p:spPr>
          <a:xfrm>
            <a:off x="1994005" y="1946607"/>
            <a:ext cx="2479793" cy="692481"/>
          </a:xfrm>
          <a:prstGeom prst="rect">
            <a:avLst/>
          </a:prstGeom>
          <a:solidFill>
            <a:schemeClr val="accent5">
              <a:lumMod val="20000"/>
              <a:lumOff val="80000"/>
              <a:alpha val="30162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LB"/>
          </a:p>
        </p:txBody>
      </p:sp>
      <p:sp>
        <p:nvSpPr>
          <p:cNvPr id="37" name="object 76">
            <a:extLst>
              <a:ext uri="{FF2B5EF4-FFF2-40B4-BE49-F238E27FC236}">
                <a16:creationId xmlns:a16="http://schemas.microsoft.com/office/drawing/2014/main" id="{A4649131-8D77-309E-B322-89ACAF78CE07}"/>
              </a:ext>
            </a:extLst>
          </p:cNvPr>
          <p:cNvSpPr txBox="1"/>
          <p:nvPr/>
        </p:nvSpPr>
        <p:spPr>
          <a:xfrm>
            <a:off x="3146853" y="2166034"/>
            <a:ext cx="1360058" cy="3366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Teachers do not have the self-efficacy to teach and practise inclusive behaviours and values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4B30D4C-18BF-8D0D-15DB-C1F4F64E4679}"/>
              </a:ext>
            </a:extLst>
          </p:cNvPr>
          <p:cNvSpPr txBox="1"/>
          <p:nvPr/>
        </p:nvSpPr>
        <p:spPr>
          <a:xfrm>
            <a:off x="3028160" y="1951663"/>
            <a:ext cx="103929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Self-efficacy </a:t>
            </a:r>
            <a:endParaRPr lang="en-US" sz="800" dirty="0">
              <a:solidFill>
                <a:schemeClr val="bg1"/>
              </a:solidFill>
              <a:highlight>
                <a:srgbClr val="4E81BD"/>
              </a:highlight>
              <a:latin typeface="Arial"/>
              <a:cs typeface="Arial"/>
            </a:endParaRPr>
          </a:p>
        </p:txBody>
      </p:sp>
      <p:cxnSp>
        <p:nvCxnSpPr>
          <p:cNvPr id="39" name="Connector: Elbow 41">
            <a:extLst>
              <a:ext uri="{FF2B5EF4-FFF2-40B4-BE49-F238E27FC236}">
                <a16:creationId xmlns:a16="http://schemas.microsoft.com/office/drawing/2014/main" id="{428F775A-0CBC-A212-86FB-2BC277C2889E}"/>
              </a:ext>
            </a:extLst>
          </p:cNvPr>
          <p:cNvCxnSpPr>
            <a:cxnSpLocks/>
          </p:cNvCxnSpPr>
          <p:nvPr/>
        </p:nvCxnSpPr>
        <p:spPr>
          <a:xfrm>
            <a:off x="3425081" y="2625917"/>
            <a:ext cx="667353" cy="67093"/>
          </a:xfrm>
          <a:prstGeom prst="bentConnector3">
            <a:avLst>
              <a:gd name="adj1" fmla="val -441"/>
            </a:avLst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71257D62-68C0-B3CE-9696-6495E402B2BC}"/>
              </a:ext>
            </a:extLst>
          </p:cNvPr>
          <p:cNvSpPr txBox="1"/>
          <p:nvPr/>
        </p:nvSpPr>
        <p:spPr>
          <a:xfrm>
            <a:off x="1922982" y="1964409"/>
            <a:ext cx="1222232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Curriculum</a:t>
            </a:r>
            <a:endParaRPr lang="en-US" sz="800" dirty="0">
              <a:solidFill>
                <a:schemeClr val="bg1"/>
              </a:solidFill>
              <a:highlight>
                <a:srgbClr val="4E81BD"/>
              </a:highlight>
              <a:latin typeface="Arial"/>
              <a:cs typeface="Arial"/>
            </a:endParaRPr>
          </a:p>
        </p:txBody>
      </p:sp>
      <p:sp>
        <p:nvSpPr>
          <p:cNvPr id="41" name="object 76">
            <a:extLst>
              <a:ext uri="{FF2B5EF4-FFF2-40B4-BE49-F238E27FC236}">
                <a16:creationId xmlns:a16="http://schemas.microsoft.com/office/drawing/2014/main" id="{1CBE96D4-7C4C-95DA-E2C8-78B6EF34054C}"/>
              </a:ext>
            </a:extLst>
          </p:cNvPr>
          <p:cNvSpPr txBox="1"/>
          <p:nvPr/>
        </p:nvSpPr>
        <p:spPr>
          <a:xfrm>
            <a:off x="2061775" y="2154579"/>
            <a:ext cx="966385" cy="3366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The curriculum does not impart values that support inclusion</a:t>
            </a:r>
            <a:endParaRPr lang="en-US" sz="700" dirty="0">
              <a:latin typeface="Arial"/>
              <a:cs typeface="Arial"/>
            </a:endParaRP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DB1A588-EE0E-D375-9A3B-0325EBE20749}"/>
              </a:ext>
            </a:extLst>
          </p:cNvPr>
          <p:cNvCxnSpPr>
            <a:cxnSpLocks/>
          </p:cNvCxnSpPr>
          <p:nvPr/>
        </p:nvCxnSpPr>
        <p:spPr>
          <a:xfrm flipV="1">
            <a:off x="2075945" y="2577542"/>
            <a:ext cx="2342753" cy="16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442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Rectangle 386">
            <a:extLst>
              <a:ext uri="{FF2B5EF4-FFF2-40B4-BE49-F238E27FC236}">
                <a16:creationId xmlns:a16="http://schemas.microsoft.com/office/drawing/2014/main" id="{378D085D-E480-C141-8BFD-45F09CAE1BC9}"/>
              </a:ext>
            </a:extLst>
          </p:cNvPr>
          <p:cNvSpPr/>
          <p:nvPr/>
        </p:nvSpPr>
        <p:spPr>
          <a:xfrm>
            <a:off x="3368661" y="6416454"/>
            <a:ext cx="2882748" cy="696494"/>
          </a:xfrm>
          <a:prstGeom prst="rect">
            <a:avLst/>
          </a:prstGeom>
          <a:solidFill>
            <a:schemeClr val="bg2">
              <a:alpha val="60121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LB"/>
          </a:p>
        </p:txBody>
      </p:sp>
      <p:sp>
        <p:nvSpPr>
          <p:cNvPr id="336" name="Rectangle 335">
            <a:extLst>
              <a:ext uri="{FF2B5EF4-FFF2-40B4-BE49-F238E27FC236}">
                <a16:creationId xmlns:a16="http://schemas.microsoft.com/office/drawing/2014/main" id="{93E43025-EB0B-5905-F391-C4449984398A}"/>
              </a:ext>
            </a:extLst>
          </p:cNvPr>
          <p:cNvSpPr/>
          <p:nvPr/>
        </p:nvSpPr>
        <p:spPr>
          <a:xfrm>
            <a:off x="294758" y="4052692"/>
            <a:ext cx="1202415" cy="1409066"/>
          </a:xfrm>
          <a:prstGeom prst="rect">
            <a:avLst/>
          </a:prstGeom>
          <a:solidFill>
            <a:schemeClr val="bg2">
              <a:alpha val="60121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LB"/>
          </a:p>
        </p:txBody>
      </p:sp>
      <p:sp>
        <p:nvSpPr>
          <p:cNvPr id="307" name="Rectangle 306">
            <a:extLst>
              <a:ext uri="{FF2B5EF4-FFF2-40B4-BE49-F238E27FC236}">
                <a16:creationId xmlns:a16="http://schemas.microsoft.com/office/drawing/2014/main" id="{9D7D7C5A-F51E-F13B-10D3-2E4630C27AE8}"/>
              </a:ext>
            </a:extLst>
          </p:cNvPr>
          <p:cNvSpPr/>
          <p:nvPr/>
        </p:nvSpPr>
        <p:spPr>
          <a:xfrm>
            <a:off x="305574" y="876222"/>
            <a:ext cx="1587871" cy="2538889"/>
          </a:xfrm>
          <a:prstGeom prst="rect">
            <a:avLst/>
          </a:prstGeom>
          <a:solidFill>
            <a:schemeClr val="bg2">
              <a:alpha val="60121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LB"/>
          </a:p>
        </p:txBody>
      </p:sp>
      <p:sp>
        <p:nvSpPr>
          <p:cNvPr id="89" name="object 3">
            <a:extLst>
              <a:ext uri="{FF2B5EF4-FFF2-40B4-BE49-F238E27FC236}">
                <a16:creationId xmlns:a16="http://schemas.microsoft.com/office/drawing/2014/main" id="{C1B3D3A0-8A87-6B10-A724-FDEDA0A9FB2C}"/>
              </a:ext>
            </a:extLst>
          </p:cNvPr>
          <p:cNvSpPr/>
          <p:nvPr/>
        </p:nvSpPr>
        <p:spPr>
          <a:xfrm>
            <a:off x="3425081" y="2106647"/>
            <a:ext cx="4088129" cy="4087495"/>
          </a:xfrm>
          <a:custGeom>
            <a:avLst/>
            <a:gdLst/>
            <a:ahLst/>
            <a:cxnLst/>
            <a:rect l="l" t="t" r="r" b="b"/>
            <a:pathLst>
              <a:path w="4088129" h="4087495">
                <a:moveTo>
                  <a:pt x="2043760" y="0"/>
                </a:moveTo>
                <a:lnTo>
                  <a:pt x="1995518" y="558"/>
                </a:lnTo>
                <a:lnTo>
                  <a:pt x="1947550" y="2224"/>
                </a:lnTo>
                <a:lnTo>
                  <a:pt x="1899869" y="4986"/>
                </a:lnTo>
                <a:lnTo>
                  <a:pt x="1852486" y="8832"/>
                </a:lnTo>
                <a:lnTo>
                  <a:pt x="1805414" y="13749"/>
                </a:lnTo>
                <a:lnTo>
                  <a:pt x="1758665" y="19725"/>
                </a:lnTo>
                <a:lnTo>
                  <a:pt x="1712251" y="26749"/>
                </a:lnTo>
                <a:lnTo>
                  <a:pt x="1666185" y="34806"/>
                </a:lnTo>
                <a:lnTo>
                  <a:pt x="1620478" y="43886"/>
                </a:lnTo>
                <a:lnTo>
                  <a:pt x="1575144" y="53976"/>
                </a:lnTo>
                <a:lnTo>
                  <a:pt x="1530194" y="65064"/>
                </a:lnTo>
                <a:lnTo>
                  <a:pt x="1485641" y="77137"/>
                </a:lnTo>
                <a:lnTo>
                  <a:pt x="1441497" y="90183"/>
                </a:lnTo>
                <a:lnTo>
                  <a:pt x="1397773" y="104190"/>
                </a:lnTo>
                <a:lnTo>
                  <a:pt x="1354484" y="119146"/>
                </a:lnTo>
                <a:lnTo>
                  <a:pt x="1311639" y="135039"/>
                </a:lnTo>
                <a:lnTo>
                  <a:pt x="1269253" y="151855"/>
                </a:lnTo>
                <a:lnTo>
                  <a:pt x="1227337" y="169584"/>
                </a:lnTo>
                <a:lnTo>
                  <a:pt x="1185904" y="188212"/>
                </a:lnTo>
                <a:lnTo>
                  <a:pt x="1144966" y="207727"/>
                </a:lnTo>
                <a:lnTo>
                  <a:pt x="1104534" y="228117"/>
                </a:lnTo>
                <a:lnTo>
                  <a:pt x="1064622" y="249371"/>
                </a:lnTo>
                <a:lnTo>
                  <a:pt x="1025241" y="271475"/>
                </a:lnTo>
                <a:lnTo>
                  <a:pt x="986405" y="294417"/>
                </a:lnTo>
                <a:lnTo>
                  <a:pt x="948124" y="318185"/>
                </a:lnTo>
                <a:lnTo>
                  <a:pt x="910412" y="342766"/>
                </a:lnTo>
                <a:lnTo>
                  <a:pt x="873280" y="368150"/>
                </a:lnTo>
                <a:lnTo>
                  <a:pt x="836741" y="394322"/>
                </a:lnTo>
                <a:lnTo>
                  <a:pt x="800808" y="421271"/>
                </a:lnTo>
                <a:lnTo>
                  <a:pt x="765492" y="448986"/>
                </a:lnTo>
                <a:lnTo>
                  <a:pt x="730806" y="477452"/>
                </a:lnTo>
                <a:lnTo>
                  <a:pt x="696761" y="506659"/>
                </a:lnTo>
                <a:lnTo>
                  <a:pt x="663371" y="536593"/>
                </a:lnTo>
                <a:lnTo>
                  <a:pt x="630648" y="567243"/>
                </a:lnTo>
                <a:lnTo>
                  <a:pt x="598603" y="598597"/>
                </a:lnTo>
                <a:lnTo>
                  <a:pt x="567249" y="630641"/>
                </a:lnTo>
                <a:lnTo>
                  <a:pt x="536599" y="663364"/>
                </a:lnTo>
                <a:lnTo>
                  <a:pt x="506664" y="696754"/>
                </a:lnTo>
                <a:lnTo>
                  <a:pt x="477457" y="730798"/>
                </a:lnTo>
                <a:lnTo>
                  <a:pt x="448991" y="765484"/>
                </a:lnTo>
                <a:lnTo>
                  <a:pt x="421276" y="800800"/>
                </a:lnTo>
                <a:lnTo>
                  <a:pt x="394327" y="836733"/>
                </a:lnTo>
                <a:lnTo>
                  <a:pt x="368154" y="873272"/>
                </a:lnTo>
                <a:lnTo>
                  <a:pt x="342770" y="910403"/>
                </a:lnTo>
                <a:lnTo>
                  <a:pt x="318188" y="948115"/>
                </a:lnTo>
                <a:lnTo>
                  <a:pt x="294420" y="986395"/>
                </a:lnTo>
                <a:lnTo>
                  <a:pt x="271478" y="1025232"/>
                </a:lnTo>
                <a:lnTo>
                  <a:pt x="249374" y="1064612"/>
                </a:lnTo>
                <a:lnTo>
                  <a:pt x="228120" y="1104524"/>
                </a:lnTo>
                <a:lnTo>
                  <a:pt x="207730" y="1144955"/>
                </a:lnTo>
                <a:lnTo>
                  <a:pt x="188214" y="1185894"/>
                </a:lnTo>
                <a:lnTo>
                  <a:pt x="169586" y="1227327"/>
                </a:lnTo>
                <a:lnTo>
                  <a:pt x="151857" y="1269243"/>
                </a:lnTo>
                <a:lnTo>
                  <a:pt x="135040" y="1311628"/>
                </a:lnTo>
                <a:lnTo>
                  <a:pt x="119148" y="1354472"/>
                </a:lnTo>
                <a:lnTo>
                  <a:pt x="104192" y="1397762"/>
                </a:lnTo>
                <a:lnTo>
                  <a:pt x="90184" y="1441485"/>
                </a:lnTo>
                <a:lnTo>
                  <a:pt x="77138" y="1485629"/>
                </a:lnTo>
                <a:lnTo>
                  <a:pt x="65064" y="1530182"/>
                </a:lnTo>
                <a:lnTo>
                  <a:pt x="53977" y="1575132"/>
                </a:lnTo>
                <a:lnTo>
                  <a:pt x="43887" y="1620466"/>
                </a:lnTo>
                <a:lnTo>
                  <a:pt x="34807" y="1666173"/>
                </a:lnTo>
                <a:lnTo>
                  <a:pt x="26749" y="1712239"/>
                </a:lnTo>
                <a:lnTo>
                  <a:pt x="19726" y="1758652"/>
                </a:lnTo>
                <a:lnTo>
                  <a:pt x="13749" y="1805402"/>
                </a:lnTo>
                <a:lnTo>
                  <a:pt x="8832" y="1852474"/>
                </a:lnTo>
                <a:lnTo>
                  <a:pt x="4986" y="1899856"/>
                </a:lnTo>
                <a:lnTo>
                  <a:pt x="2224" y="1947538"/>
                </a:lnTo>
                <a:lnTo>
                  <a:pt x="558" y="1995505"/>
                </a:lnTo>
                <a:lnTo>
                  <a:pt x="0" y="2043747"/>
                </a:lnTo>
                <a:lnTo>
                  <a:pt x="558" y="2091989"/>
                </a:lnTo>
                <a:lnTo>
                  <a:pt x="2224" y="2139956"/>
                </a:lnTo>
                <a:lnTo>
                  <a:pt x="4986" y="2187638"/>
                </a:lnTo>
                <a:lnTo>
                  <a:pt x="8832" y="2235020"/>
                </a:lnTo>
                <a:lnTo>
                  <a:pt x="13749" y="2282092"/>
                </a:lnTo>
                <a:lnTo>
                  <a:pt x="19726" y="2328842"/>
                </a:lnTo>
                <a:lnTo>
                  <a:pt x="26749" y="2375255"/>
                </a:lnTo>
                <a:lnTo>
                  <a:pt x="34807" y="2421321"/>
                </a:lnTo>
                <a:lnTo>
                  <a:pt x="43887" y="2467028"/>
                </a:lnTo>
                <a:lnTo>
                  <a:pt x="53977" y="2512362"/>
                </a:lnTo>
                <a:lnTo>
                  <a:pt x="65064" y="2557312"/>
                </a:lnTo>
                <a:lnTo>
                  <a:pt x="77138" y="2601865"/>
                </a:lnTo>
                <a:lnTo>
                  <a:pt x="90184" y="2646009"/>
                </a:lnTo>
                <a:lnTo>
                  <a:pt x="104192" y="2689732"/>
                </a:lnTo>
                <a:lnTo>
                  <a:pt x="119148" y="2733022"/>
                </a:lnTo>
                <a:lnTo>
                  <a:pt x="135040" y="2775866"/>
                </a:lnTo>
                <a:lnTo>
                  <a:pt x="151857" y="2818251"/>
                </a:lnTo>
                <a:lnTo>
                  <a:pt x="169586" y="2860167"/>
                </a:lnTo>
                <a:lnTo>
                  <a:pt x="188214" y="2901600"/>
                </a:lnTo>
                <a:lnTo>
                  <a:pt x="207730" y="2942539"/>
                </a:lnTo>
                <a:lnTo>
                  <a:pt x="228120" y="2982970"/>
                </a:lnTo>
                <a:lnTo>
                  <a:pt x="249374" y="3022882"/>
                </a:lnTo>
                <a:lnTo>
                  <a:pt x="271478" y="3062262"/>
                </a:lnTo>
                <a:lnTo>
                  <a:pt x="294420" y="3101099"/>
                </a:lnTo>
                <a:lnTo>
                  <a:pt x="318188" y="3139379"/>
                </a:lnTo>
                <a:lnTo>
                  <a:pt x="342770" y="3177091"/>
                </a:lnTo>
                <a:lnTo>
                  <a:pt x="368154" y="3214222"/>
                </a:lnTo>
                <a:lnTo>
                  <a:pt x="394327" y="3250761"/>
                </a:lnTo>
                <a:lnTo>
                  <a:pt x="421276" y="3286694"/>
                </a:lnTo>
                <a:lnTo>
                  <a:pt x="448991" y="3322010"/>
                </a:lnTo>
                <a:lnTo>
                  <a:pt x="477457" y="3356696"/>
                </a:lnTo>
                <a:lnTo>
                  <a:pt x="506664" y="3390740"/>
                </a:lnTo>
                <a:lnTo>
                  <a:pt x="536599" y="3424130"/>
                </a:lnTo>
                <a:lnTo>
                  <a:pt x="567249" y="3456853"/>
                </a:lnTo>
                <a:lnTo>
                  <a:pt x="598603" y="3488897"/>
                </a:lnTo>
                <a:lnTo>
                  <a:pt x="630648" y="3520251"/>
                </a:lnTo>
                <a:lnTo>
                  <a:pt x="663371" y="3550901"/>
                </a:lnTo>
                <a:lnTo>
                  <a:pt x="696761" y="3580835"/>
                </a:lnTo>
                <a:lnTo>
                  <a:pt x="730806" y="3610042"/>
                </a:lnTo>
                <a:lnTo>
                  <a:pt x="765492" y="3638508"/>
                </a:lnTo>
                <a:lnTo>
                  <a:pt x="800808" y="3666223"/>
                </a:lnTo>
                <a:lnTo>
                  <a:pt x="836741" y="3693172"/>
                </a:lnTo>
                <a:lnTo>
                  <a:pt x="873280" y="3719344"/>
                </a:lnTo>
                <a:lnTo>
                  <a:pt x="910412" y="3744728"/>
                </a:lnTo>
                <a:lnTo>
                  <a:pt x="948124" y="3769309"/>
                </a:lnTo>
                <a:lnTo>
                  <a:pt x="986405" y="3793077"/>
                </a:lnTo>
                <a:lnTo>
                  <a:pt x="1025241" y="3816019"/>
                </a:lnTo>
                <a:lnTo>
                  <a:pt x="1064622" y="3838123"/>
                </a:lnTo>
                <a:lnTo>
                  <a:pt x="1104534" y="3859377"/>
                </a:lnTo>
                <a:lnTo>
                  <a:pt x="1144966" y="3879767"/>
                </a:lnTo>
                <a:lnTo>
                  <a:pt x="1185904" y="3899282"/>
                </a:lnTo>
                <a:lnTo>
                  <a:pt x="1227337" y="3917910"/>
                </a:lnTo>
                <a:lnTo>
                  <a:pt x="1269253" y="3935639"/>
                </a:lnTo>
                <a:lnTo>
                  <a:pt x="1311639" y="3952455"/>
                </a:lnTo>
                <a:lnTo>
                  <a:pt x="1354484" y="3968348"/>
                </a:lnTo>
                <a:lnTo>
                  <a:pt x="1397773" y="3983304"/>
                </a:lnTo>
                <a:lnTo>
                  <a:pt x="1441497" y="3997311"/>
                </a:lnTo>
                <a:lnTo>
                  <a:pt x="1485641" y="4010357"/>
                </a:lnTo>
                <a:lnTo>
                  <a:pt x="1530194" y="4022430"/>
                </a:lnTo>
                <a:lnTo>
                  <a:pt x="1575144" y="4033518"/>
                </a:lnTo>
                <a:lnTo>
                  <a:pt x="1620478" y="4043608"/>
                </a:lnTo>
                <a:lnTo>
                  <a:pt x="1666185" y="4052688"/>
                </a:lnTo>
                <a:lnTo>
                  <a:pt x="1712251" y="4060745"/>
                </a:lnTo>
                <a:lnTo>
                  <a:pt x="1758665" y="4067769"/>
                </a:lnTo>
                <a:lnTo>
                  <a:pt x="1805414" y="4073745"/>
                </a:lnTo>
                <a:lnTo>
                  <a:pt x="1852486" y="4078662"/>
                </a:lnTo>
                <a:lnTo>
                  <a:pt x="1899869" y="4082508"/>
                </a:lnTo>
                <a:lnTo>
                  <a:pt x="1947550" y="4085270"/>
                </a:lnTo>
                <a:lnTo>
                  <a:pt x="1995518" y="4086936"/>
                </a:lnTo>
                <a:lnTo>
                  <a:pt x="2043760" y="4087495"/>
                </a:lnTo>
                <a:lnTo>
                  <a:pt x="2092001" y="4086936"/>
                </a:lnTo>
                <a:lnTo>
                  <a:pt x="2139968" y="4085270"/>
                </a:lnTo>
                <a:lnTo>
                  <a:pt x="2187649" y="4082508"/>
                </a:lnTo>
                <a:lnTo>
                  <a:pt x="2235031" y="4078662"/>
                </a:lnTo>
                <a:lnTo>
                  <a:pt x="2282103" y="4073745"/>
                </a:lnTo>
                <a:lnTo>
                  <a:pt x="2328851" y="4067769"/>
                </a:lnTo>
                <a:lnTo>
                  <a:pt x="2375265" y="4060745"/>
                </a:lnTo>
                <a:lnTo>
                  <a:pt x="2421331" y="4052688"/>
                </a:lnTo>
                <a:lnTo>
                  <a:pt x="2467037" y="4043608"/>
                </a:lnTo>
                <a:lnTo>
                  <a:pt x="2512371" y="4033518"/>
                </a:lnTo>
                <a:lnTo>
                  <a:pt x="2557320" y="4022430"/>
                </a:lnTo>
                <a:lnTo>
                  <a:pt x="2601873" y="4010357"/>
                </a:lnTo>
                <a:lnTo>
                  <a:pt x="2646017" y="3997311"/>
                </a:lnTo>
                <a:lnTo>
                  <a:pt x="2689740" y="3983304"/>
                </a:lnTo>
                <a:lnTo>
                  <a:pt x="2733029" y="3968348"/>
                </a:lnTo>
                <a:lnTo>
                  <a:pt x="2775873" y="3952455"/>
                </a:lnTo>
                <a:lnTo>
                  <a:pt x="2818259" y="3935639"/>
                </a:lnTo>
                <a:lnTo>
                  <a:pt x="2860174" y="3917910"/>
                </a:lnTo>
                <a:lnTo>
                  <a:pt x="2901607" y="3899282"/>
                </a:lnTo>
                <a:lnTo>
                  <a:pt x="2942546" y="3879767"/>
                </a:lnTo>
                <a:lnTo>
                  <a:pt x="2982977" y="3859377"/>
                </a:lnTo>
                <a:lnTo>
                  <a:pt x="3022889" y="3838123"/>
                </a:lnTo>
                <a:lnTo>
                  <a:pt x="3062269" y="3816019"/>
                </a:lnTo>
                <a:lnTo>
                  <a:pt x="3101106" y="3793077"/>
                </a:lnTo>
                <a:lnTo>
                  <a:pt x="3139386" y="3769309"/>
                </a:lnTo>
                <a:lnTo>
                  <a:pt x="3177098" y="3744728"/>
                </a:lnTo>
                <a:lnTo>
                  <a:pt x="3214230" y="3719344"/>
                </a:lnTo>
                <a:lnTo>
                  <a:pt x="3250768" y="3693172"/>
                </a:lnTo>
                <a:lnTo>
                  <a:pt x="3286701" y="3666223"/>
                </a:lnTo>
                <a:lnTo>
                  <a:pt x="3322017" y="3638508"/>
                </a:lnTo>
                <a:lnTo>
                  <a:pt x="3356703" y="3610042"/>
                </a:lnTo>
                <a:lnTo>
                  <a:pt x="3390748" y="3580835"/>
                </a:lnTo>
                <a:lnTo>
                  <a:pt x="3424137" y="3550901"/>
                </a:lnTo>
                <a:lnTo>
                  <a:pt x="3456861" y="3520251"/>
                </a:lnTo>
                <a:lnTo>
                  <a:pt x="3488905" y="3488897"/>
                </a:lnTo>
                <a:lnTo>
                  <a:pt x="3520259" y="3456853"/>
                </a:lnTo>
                <a:lnTo>
                  <a:pt x="3550909" y="3424130"/>
                </a:lnTo>
                <a:lnTo>
                  <a:pt x="3580844" y="3390740"/>
                </a:lnTo>
                <a:lnTo>
                  <a:pt x="3610051" y="3356696"/>
                </a:lnTo>
                <a:lnTo>
                  <a:pt x="3638517" y="3322010"/>
                </a:lnTo>
                <a:lnTo>
                  <a:pt x="3666231" y="3286694"/>
                </a:lnTo>
                <a:lnTo>
                  <a:pt x="3693181" y="3250761"/>
                </a:lnTo>
                <a:lnTo>
                  <a:pt x="3719354" y="3214222"/>
                </a:lnTo>
                <a:lnTo>
                  <a:pt x="3744737" y="3177091"/>
                </a:lnTo>
                <a:lnTo>
                  <a:pt x="3769319" y="3139379"/>
                </a:lnTo>
                <a:lnTo>
                  <a:pt x="3793087" y="3101099"/>
                </a:lnTo>
                <a:lnTo>
                  <a:pt x="3816029" y="3062262"/>
                </a:lnTo>
                <a:lnTo>
                  <a:pt x="3838133" y="3022882"/>
                </a:lnTo>
                <a:lnTo>
                  <a:pt x="3859387" y="2982970"/>
                </a:lnTo>
                <a:lnTo>
                  <a:pt x="3879777" y="2942539"/>
                </a:lnTo>
                <a:lnTo>
                  <a:pt x="3899293" y="2901600"/>
                </a:lnTo>
                <a:lnTo>
                  <a:pt x="3917921" y="2860167"/>
                </a:lnTo>
                <a:lnTo>
                  <a:pt x="3935650" y="2818251"/>
                </a:lnTo>
                <a:lnTo>
                  <a:pt x="3952466" y="2775866"/>
                </a:lnTo>
                <a:lnTo>
                  <a:pt x="3968359" y="2733022"/>
                </a:lnTo>
                <a:lnTo>
                  <a:pt x="3983315" y="2689732"/>
                </a:lnTo>
                <a:lnTo>
                  <a:pt x="3997323" y="2646009"/>
                </a:lnTo>
                <a:lnTo>
                  <a:pt x="4010369" y="2601865"/>
                </a:lnTo>
                <a:lnTo>
                  <a:pt x="4022442" y="2557312"/>
                </a:lnTo>
                <a:lnTo>
                  <a:pt x="4033530" y="2512362"/>
                </a:lnTo>
                <a:lnTo>
                  <a:pt x="4043620" y="2467028"/>
                </a:lnTo>
                <a:lnTo>
                  <a:pt x="4052700" y="2421321"/>
                </a:lnTo>
                <a:lnTo>
                  <a:pt x="4060758" y="2375255"/>
                </a:lnTo>
                <a:lnTo>
                  <a:pt x="4067781" y="2328842"/>
                </a:lnTo>
                <a:lnTo>
                  <a:pt x="4073757" y="2282092"/>
                </a:lnTo>
                <a:lnTo>
                  <a:pt x="4078675" y="2235020"/>
                </a:lnTo>
                <a:lnTo>
                  <a:pt x="4082520" y="2187638"/>
                </a:lnTo>
                <a:lnTo>
                  <a:pt x="4085283" y="2139956"/>
                </a:lnTo>
                <a:lnTo>
                  <a:pt x="4086949" y="2091989"/>
                </a:lnTo>
                <a:lnTo>
                  <a:pt x="4087507" y="2043747"/>
                </a:lnTo>
                <a:lnTo>
                  <a:pt x="4086949" y="1995505"/>
                </a:lnTo>
                <a:lnTo>
                  <a:pt x="4085283" y="1947538"/>
                </a:lnTo>
                <a:lnTo>
                  <a:pt x="4082520" y="1899856"/>
                </a:lnTo>
                <a:lnTo>
                  <a:pt x="4078675" y="1852474"/>
                </a:lnTo>
                <a:lnTo>
                  <a:pt x="4073757" y="1805402"/>
                </a:lnTo>
                <a:lnTo>
                  <a:pt x="4067781" y="1758652"/>
                </a:lnTo>
                <a:lnTo>
                  <a:pt x="4060758" y="1712239"/>
                </a:lnTo>
                <a:lnTo>
                  <a:pt x="4052700" y="1666173"/>
                </a:lnTo>
                <a:lnTo>
                  <a:pt x="4043620" y="1620466"/>
                </a:lnTo>
                <a:lnTo>
                  <a:pt x="4033530" y="1575132"/>
                </a:lnTo>
                <a:lnTo>
                  <a:pt x="4022442" y="1530182"/>
                </a:lnTo>
                <a:lnTo>
                  <a:pt x="4010369" y="1485629"/>
                </a:lnTo>
                <a:lnTo>
                  <a:pt x="3997323" y="1441485"/>
                </a:lnTo>
                <a:lnTo>
                  <a:pt x="3983315" y="1397762"/>
                </a:lnTo>
                <a:lnTo>
                  <a:pt x="3968359" y="1354472"/>
                </a:lnTo>
                <a:lnTo>
                  <a:pt x="3952466" y="1311628"/>
                </a:lnTo>
                <a:lnTo>
                  <a:pt x="3935650" y="1269243"/>
                </a:lnTo>
                <a:lnTo>
                  <a:pt x="3917921" y="1227327"/>
                </a:lnTo>
                <a:lnTo>
                  <a:pt x="3899293" y="1185894"/>
                </a:lnTo>
                <a:lnTo>
                  <a:pt x="3879777" y="1144955"/>
                </a:lnTo>
                <a:lnTo>
                  <a:pt x="3859387" y="1104524"/>
                </a:lnTo>
                <a:lnTo>
                  <a:pt x="3838133" y="1064612"/>
                </a:lnTo>
                <a:lnTo>
                  <a:pt x="3816029" y="1025232"/>
                </a:lnTo>
                <a:lnTo>
                  <a:pt x="3793087" y="986395"/>
                </a:lnTo>
                <a:lnTo>
                  <a:pt x="3769319" y="948115"/>
                </a:lnTo>
                <a:lnTo>
                  <a:pt x="3744737" y="910403"/>
                </a:lnTo>
                <a:lnTo>
                  <a:pt x="3719354" y="873272"/>
                </a:lnTo>
                <a:lnTo>
                  <a:pt x="3693181" y="836733"/>
                </a:lnTo>
                <a:lnTo>
                  <a:pt x="3666231" y="800800"/>
                </a:lnTo>
                <a:lnTo>
                  <a:pt x="3638517" y="765484"/>
                </a:lnTo>
                <a:lnTo>
                  <a:pt x="3610051" y="730798"/>
                </a:lnTo>
                <a:lnTo>
                  <a:pt x="3580844" y="696754"/>
                </a:lnTo>
                <a:lnTo>
                  <a:pt x="3550909" y="663364"/>
                </a:lnTo>
                <a:lnTo>
                  <a:pt x="3520259" y="630641"/>
                </a:lnTo>
                <a:lnTo>
                  <a:pt x="3488905" y="598597"/>
                </a:lnTo>
                <a:lnTo>
                  <a:pt x="3456861" y="567243"/>
                </a:lnTo>
                <a:lnTo>
                  <a:pt x="3424137" y="536593"/>
                </a:lnTo>
                <a:lnTo>
                  <a:pt x="3390748" y="506659"/>
                </a:lnTo>
                <a:lnTo>
                  <a:pt x="3356703" y="477452"/>
                </a:lnTo>
                <a:lnTo>
                  <a:pt x="3322017" y="448986"/>
                </a:lnTo>
                <a:lnTo>
                  <a:pt x="3286701" y="421271"/>
                </a:lnTo>
                <a:lnTo>
                  <a:pt x="3250768" y="394322"/>
                </a:lnTo>
                <a:lnTo>
                  <a:pt x="3214230" y="368150"/>
                </a:lnTo>
                <a:lnTo>
                  <a:pt x="3177098" y="342766"/>
                </a:lnTo>
                <a:lnTo>
                  <a:pt x="3139386" y="318185"/>
                </a:lnTo>
                <a:lnTo>
                  <a:pt x="3101106" y="294417"/>
                </a:lnTo>
                <a:lnTo>
                  <a:pt x="3062269" y="271475"/>
                </a:lnTo>
                <a:lnTo>
                  <a:pt x="3022889" y="249371"/>
                </a:lnTo>
                <a:lnTo>
                  <a:pt x="2982977" y="228117"/>
                </a:lnTo>
                <a:lnTo>
                  <a:pt x="2942546" y="207727"/>
                </a:lnTo>
                <a:lnTo>
                  <a:pt x="2901607" y="188212"/>
                </a:lnTo>
                <a:lnTo>
                  <a:pt x="2860174" y="169584"/>
                </a:lnTo>
                <a:lnTo>
                  <a:pt x="2818259" y="151855"/>
                </a:lnTo>
                <a:lnTo>
                  <a:pt x="2775873" y="135039"/>
                </a:lnTo>
                <a:lnTo>
                  <a:pt x="2733029" y="119146"/>
                </a:lnTo>
                <a:lnTo>
                  <a:pt x="2689740" y="104190"/>
                </a:lnTo>
                <a:lnTo>
                  <a:pt x="2646017" y="90183"/>
                </a:lnTo>
                <a:lnTo>
                  <a:pt x="2601873" y="77137"/>
                </a:lnTo>
                <a:lnTo>
                  <a:pt x="2557320" y="65064"/>
                </a:lnTo>
                <a:lnTo>
                  <a:pt x="2512371" y="53976"/>
                </a:lnTo>
                <a:lnTo>
                  <a:pt x="2467037" y="43886"/>
                </a:lnTo>
                <a:lnTo>
                  <a:pt x="2421331" y="34806"/>
                </a:lnTo>
                <a:lnTo>
                  <a:pt x="2375265" y="26749"/>
                </a:lnTo>
                <a:lnTo>
                  <a:pt x="2328851" y="19725"/>
                </a:lnTo>
                <a:lnTo>
                  <a:pt x="2282103" y="13749"/>
                </a:lnTo>
                <a:lnTo>
                  <a:pt x="2235031" y="8832"/>
                </a:lnTo>
                <a:lnTo>
                  <a:pt x="2187649" y="4986"/>
                </a:lnTo>
                <a:lnTo>
                  <a:pt x="2139968" y="2224"/>
                </a:lnTo>
                <a:lnTo>
                  <a:pt x="2092001" y="558"/>
                </a:lnTo>
                <a:lnTo>
                  <a:pt x="204376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</p:spPr>
        <p:txBody>
          <a:bodyPr wrap="square" lIns="0" tIns="0" rIns="0" bIns="0" rtlCol="0"/>
          <a:lstStyle/>
          <a:p>
            <a:pPr algn="l" rtl="0"/>
            <a:endParaRPr dirty="0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5BB147C5-CE99-BE25-6C01-C11AD3303E46}"/>
              </a:ext>
            </a:extLst>
          </p:cNvPr>
          <p:cNvSpPr/>
          <p:nvPr/>
        </p:nvSpPr>
        <p:spPr>
          <a:xfrm>
            <a:off x="3607581" y="2295146"/>
            <a:ext cx="3734513" cy="375053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LB"/>
          </a:p>
        </p:txBody>
      </p:sp>
      <p:sp>
        <p:nvSpPr>
          <p:cNvPr id="269" name="Rectangle 268">
            <a:extLst>
              <a:ext uri="{FF2B5EF4-FFF2-40B4-BE49-F238E27FC236}">
                <a16:creationId xmlns:a16="http://schemas.microsoft.com/office/drawing/2014/main" id="{75DB48E3-3ACD-ED9E-ADD2-A5EE4D34236C}"/>
              </a:ext>
            </a:extLst>
          </p:cNvPr>
          <p:cNvSpPr/>
          <p:nvPr/>
        </p:nvSpPr>
        <p:spPr>
          <a:xfrm>
            <a:off x="5531158" y="3688299"/>
            <a:ext cx="1298465" cy="1786159"/>
          </a:xfrm>
          <a:prstGeom prst="rect">
            <a:avLst/>
          </a:prstGeom>
          <a:solidFill>
            <a:srgbClr val="F79645">
              <a:alpha val="19744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LB"/>
          </a:p>
        </p:txBody>
      </p:sp>
      <p:sp>
        <p:nvSpPr>
          <p:cNvPr id="264" name="Rectangle 263">
            <a:extLst>
              <a:ext uri="{FF2B5EF4-FFF2-40B4-BE49-F238E27FC236}">
                <a16:creationId xmlns:a16="http://schemas.microsoft.com/office/drawing/2014/main" id="{4010AD94-AA2A-FF87-95D5-84871CCAE32D}"/>
              </a:ext>
            </a:extLst>
          </p:cNvPr>
          <p:cNvSpPr/>
          <p:nvPr/>
        </p:nvSpPr>
        <p:spPr>
          <a:xfrm>
            <a:off x="4092434" y="2538111"/>
            <a:ext cx="2756929" cy="867628"/>
          </a:xfrm>
          <a:prstGeom prst="rect">
            <a:avLst/>
          </a:prstGeom>
          <a:solidFill>
            <a:schemeClr val="accent1">
              <a:alpha val="19744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LB"/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1A2B433C-B097-1032-BAD8-2B2DD6F78DEA}"/>
              </a:ext>
            </a:extLst>
          </p:cNvPr>
          <p:cNvSpPr/>
          <p:nvPr/>
        </p:nvSpPr>
        <p:spPr>
          <a:xfrm>
            <a:off x="2510368" y="1203263"/>
            <a:ext cx="4629206" cy="747728"/>
          </a:xfrm>
          <a:prstGeom prst="rect">
            <a:avLst/>
          </a:prstGeom>
          <a:solidFill>
            <a:schemeClr val="accent5">
              <a:lumMod val="20000"/>
              <a:lumOff val="80000"/>
              <a:alpha val="30162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LB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8C0A666-4C87-C910-310B-8BC81F7A4FB2}"/>
              </a:ext>
            </a:extLst>
          </p:cNvPr>
          <p:cNvSpPr txBox="1"/>
          <p:nvPr/>
        </p:nvSpPr>
        <p:spPr>
          <a:xfrm>
            <a:off x="3540196" y="339339"/>
            <a:ext cx="103929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ctr"/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National policies </a:t>
            </a:r>
          </a:p>
          <a:p>
            <a:pPr marL="48260" algn="ctr"/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and procedures</a:t>
            </a:r>
            <a:endParaRPr lang="en-US" sz="800" dirty="0">
              <a:solidFill>
                <a:schemeClr val="bg1"/>
              </a:solidFill>
              <a:highlight>
                <a:srgbClr val="4E81BD"/>
              </a:highlight>
              <a:latin typeface="Arial"/>
              <a:cs typeface="Arial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39C58A9-2CCB-A5BA-1A40-93C10FD6BCF9}"/>
              </a:ext>
            </a:extLst>
          </p:cNvPr>
          <p:cNvSpPr txBox="1"/>
          <p:nvPr/>
        </p:nvSpPr>
        <p:spPr>
          <a:xfrm>
            <a:off x="4784916" y="361284"/>
            <a:ext cx="73567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ctr"/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Funding</a:t>
            </a:r>
            <a:endParaRPr lang="en-US" sz="800" dirty="0">
              <a:solidFill>
                <a:schemeClr val="bg1"/>
              </a:solidFill>
              <a:highlight>
                <a:srgbClr val="4E81BD"/>
              </a:highlight>
              <a:latin typeface="Arial"/>
              <a:cs typeface="Arial"/>
            </a:endParaRPr>
          </a:p>
        </p:txBody>
      </p:sp>
      <p:cxnSp>
        <p:nvCxnSpPr>
          <p:cNvPr id="75" name="Connector: Elbow 41">
            <a:extLst>
              <a:ext uri="{FF2B5EF4-FFF2-40B4-BE49-F238E27FC236}">
                <a16:creationId xmlns:a16="http://schemas.microsoft.com/office/drawing/2014/main" id="{32168EF4-8319-CC3C-2256-8E5E4E1DC47D}"/>
              </a:ext>
            </a:extLst>
          </p:cNvPr>
          <p:cNvCxnSpPr>
            <a:cxnSpLocks/>
          </p:cNvCxnSpPr>
          <p:nvPr/>
        </p:nvCxnSpPr>
        <p:spPr>
          <a:xfrm rot="16200000" flipH="1">
            <a:off x="5061459" y="1057871"/>
            <a:ext cx="252888" cy="11971"/>
          </a:xfrm>
          <a:prstGeom prst="bentConnector3">
            <a:avLst/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object 76">
            <a:extLst>
              <a:ext uri="{FF2B5EF4-FFF2-40B4-BE49-F238E27FC236}">
                <a16:creationId xmlns:a16="http://schemas.microsoft.com/office/drawing/2014/main" id="{E50358D0-6996-0A48-D1B5-89510C896E49}"/>
              </a:ext>
            </a:extLst>
          </p:cNvPr>
          <p:cNvSpPr txBox="1"/>
          <p:nvPr/>
        </p:nvSpPr>
        <p:spPr>
          <a:xfrm>
            <a:off x="2609663" y="1483979"/>
            <a:ext cx="1068092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l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The physical structure is accessible 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82" name="object 76">
            <a:extLst>
              <a:ext uri="{FF2B5EF4-FFF2-40B4-BE49-F238E27FC236}">
                <a16:creationId xmlns:a16="http://schemas.microsoft.com/office/drawing/2014/main" id="{9C3DDAE8-D10E-E47D-3B24-EFBF839F2A67}"/>
              </a:ext>
            </a:extLst>
          </p:cNvPr>
          <p:cNvSpPr txBox="1"/>
          <p:nvPr/>
        </p:nvSpPr>
        <p:spPr>
          <a:xfrm>
            <a:off x="3847123" y="1450142"/>
            <a:ext cx="789780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Staff have the self-efficacy to practise inclusive behaviours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83" name="object 76">
            <a:extLst>
              <a:ext uri="{FF2B5EF4-FFF2-40B4-BE49-F238E27FC236}">
                <a16:creationId xmlns:a16="http://schemas.microsoft.com/office/drawing/2014/main" id="{DB4E8899-D495-5A01-545E-B51C79C3BE41}"/>
              </a:ext>
            </a:extLst>
          </p:cNvPr>
          <p:cNvSpPr txBox="1"/>
          <p:nvPr/>
        </p:nvSpPr>
        <p:spPr>
          <a:xfrm>
            <a:off x="4725483" y="1557943"/>
            <a:ext cx="1151424" cy="3366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l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There are enough staff to provide a disability- inclusive service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37ED45B-A53F-CB10-720E-D18A5E48006E}"/>
              </a:ext>
            </a:extLst>
          </p:cNvPr>
          <p:cNvSpPr txBox="1"/>
          <p:nvPr/>
        </p:nvSpPr>
        <p:spPr>
          <a:xfrm>
            <a:off x="2510368" y="1176367"/>
            <a:ext cx="1039293" cy="250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>
              <a:lnSpc>
                <a:spcPts val="1385"/>
              </a:lnSpc>
            </a:pPr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Accessibility</a:t>
            </a:r>
            <a:endParaRPr lang="en-US" sz="800" dirty="0">
              <a:solidFill>
                <a:schemeClr val="bg1"/>
              </a:solidFill>
              <a:highlight>
                <a:srgbClr val="4E81BD"/>
              </a:highlight>
              <a:latin typeface="Arial"/>
              <a:cs typeface="Arial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CC32394-1D8C-8119-AB62-DB8A91190E35}"/>
              </a:ext>
            </a:extLst>
          </p:cNvPr>
          <p:cNvSpPr txBox="1"/>
          <p:nvPr/>
        </p:nvSpPr>
        <p:spPr>
          <a:xfrm>
            <a:off x="3723409" y="1176367"/>
            <a:ext cx="1039293" cy="250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>
              <a:lnSpc>
                <a:spcPts val="1385"/>
              </a:lnSpc>
            </a:pPr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Self-efficacy</a:t>
            </a:r>
            <a:endParaRPr lang="en-US" sz="800" dirty="0">
              <a:solidFill>
                <a:schemeClr val="bg1"/>
              </a:solidFill>
              <a:highlight>
                <a:srgbClr val="4E81BD"/>
              </a:highlight>
              <a:latin typeface="Arial"/>
              <a:cs typeface="Arial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5B4A744-E1FD-A3E0-F379-A8E3C08B61C7}"/>
              </a:ext>
            </a:extLst>
          </p:cNvPr>
          <p:cNvSpPr txBox="1"/>
          <p:nvPr/>
        </p:nvSpPr>
        <p:spPr>
          <a:xfrm>
            <a:off x="4597786" y="1219389"/>
            <a:ext cx="103929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Human resources</a:t>
            </a:r>
            <a:endParaRPr lang="en-US" sz="800" dirty="0">
              <a:solidFill>
                <a:schemeClr val="bg1"/>
              </a:solidFill>
              <a:highlight>
                <a:srgbClr val="4E81BD"/>
              </a:highlight>
              <a:latin typeface="Arial"/>
              <a:cs typeface="Arial"/>
            </a:endParaRPr>
          </a:p>
        </p:txBody>
      </p:sp>
      <p:sp>
        <p:nvSpPr>
          <p:cNvPr id="134" name="object 76">
            <a:extLst>
              <a:ext uri="{FF2B5EF4-FFF2-40B4-BE49-F238E27FC236}">
                <a16:creationId xmlns:a16="http://schemas.microsoft.com/office/drawing/2014/main" id="{CEAD2BD0-E493-15CB-EC0D-2F03EE03A744}"/>
              </a:ext>
            </a:extLst>
          </p:cNvPr>
          <p:cNvSpPr txBox="1"/>
          <p:nvPr/>
        </p:nvSpPr>
        <p:spPr>
          <a:xfrm>
            <a:off x="5989506" y="1557943"/>
            <a:ext cx="1151424" cy="3366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The institution has quality disability-inclusive policies and procedures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FD9D18D7-6E22-582C-5280-C7B383B5A7E7}"/>
              </a:ext>
            </a:extLst>
          </p:cNvPr>
          <p:cNvSpPr txBox="1"/>
          <p:nvPr/>
        </p:nvSpPr>
        <p:spPr>
          <a:xfrm>
            <a:off x="5861809" y="1171683"/>
            <a:ext cx="10392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Institutional policies and </a:t>
            </a:r>
          </a:p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procedures</a:t>
            </a:r>
            <a:endParaRPr lang="en-US" sz="800" dirty="0">
              <a:solidFill>
                <a:schemeClr val="bg1"/>
              </a:solidFill>
              <a:highlight>
                <a:srgbClr val="4E81BD"/>
              </a:highlight>
              <a:latin typeface="Arial"/>
              <a:cs typeface="Arial"/>
            </a:endParaRPr>
          </a:p>
        </p:txBody>
      </p: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03F72DE5-B4BB-8DCE-C4BD-0104F172E00C}"/>
              </a:ext>
            </a:extLst>
          </p:cNvPr>
          <p:cNvCxnSpPr>
            <a:cxnSpLocks/>
          </p:cNvCxnSpPr>
          <p:nvPr/>
        </p:nvCxnSpPr>
        <p:spPr>
          <a:xfrm>
            <a:off x="2510368" y="1950991"/>
            <a:ext cx="45695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2BDDF0DA-8460-EC20-61C9-62ACDA1E75A8}"/>
              </a:ext>
            </a:extLst>
          </p:cNvPr>
          <p:cNvCxnSpPr>
            <a:cxnSpLocks/>
          </p:cNvCxnSpPr>
          <p:nvPr/>
        </p:nvCxnSpPr>
        <p:spPr>
          <a:xfrm>
            <a:off x="2510368" y="1218126"/>
            <a:ext cx="45695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object 76">
            <a:extLst>
              <a:ext uri="{FF2B5EF4-FFF2-40B4-BE49-F238E27FC236}">
                <a16:creationId xmlns:a16="http://schemas.microsoft.com/office/drawing/2014/main" id="{024C52C4-CDC7-2931-B440-097493CBDCA9}"/>
              </a:ext>
            </a:extLst>
          </p:cNvPr>
          <p:cNvSpPr txBox="1"/>
          <p:nvPr/>
        </p:nvSpPr>
        <p:spPr>
          <a:xfrm>
            <a:off x="5193887" y="2916096"/>
            <a:ext cx="803444" cy="3366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There are inclusive spaces for people with disabilities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463D8EC6-60D3-B1D9-0729-117D56305E21}"/>
              </a:ext>
            </a:extLst>
          </p:cNvPr>
          <p:cNvSpPr txBox="1"/>
          <p:nvPr/>
        </p:nvSpPr>
        <p:spPr>
          <a:xfrm>
            <a:off x="5066189" y="2577542"/>
            <a:ext cx="87614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Structural environment</a:t>
            </a:r>
            <a:endParaRPr lang="en-US" sz="800" dirty="0">
              <a:solidFill>
                <a:schemeClr val="bg1"/>
              </a:solidFill>
              <a:highlight>
                <a:srgbClr val="4E81BD"/>
              </a:highlight>
              <a:latin typeface="Arial"/>
              <a:cs typeface="Arial"/>
            </a:endParaRPr>
          </a:p>
        </p:txBody>
      </p:sp>
      <p:cxnSp>
        <p:nvCxnSpPr>
          <p:cNvPr id="168" name="Connector: Elbow 41">
            <a:extLst>
              <a:ext uri="{FF2B5EF4-FFF2-40B4-BE49-F238E27FC236}">
                <a16:creationId xmlns:a16="http://schemas.microsoft.com/office/drawing/2014/main" id="{B43737AC-FC6C-5755-2D9D-EF70439581B4}"/>
              </a:ext>
            </a:extLst>
          </p:cNvPr>
          <p:cNvCxnSpPr>
            <a:cxnSpLocks/>
          </p:cNvCxnSpPr>
          <p:nvPr/>
        </p:nvCxnSpPr>
        <p:spPr>
          <a:xfrm rot="16200000" flipH="1">
            <a:off x="5129662" y="2287213"/>
            <a:ext cx="653292" cy="1"/>
          </a:xfrm>
          <a:prstGeom prst="bentConnector3">
            <a:avLst/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0" name="object 76">
            <a:extLst>
              <a:ext uri="{FF2B5EF4-FFF2-40B4-BE49-F238E27FC236}">
                <a16:creationId xmlns:a16="http://schemas.microsoft.com/office/drawing/2014/main" id="{E4E5ECBC-E16C-C334-CA16-2FE54120CACC}"/>
              </a:ext>
            </a:extLst>
          </p:cNvPr>
          <p:cNvSpPr txBox="1"/>
          <p:nvPr/>
        </p:nvSpPr>
        <p:spPr>
          <a:xfrm>
            <a:off x="5967075" y="2916096"/>
            <a:ext cx="819184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People are exposed to positive images of people with disabilities in media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FE4375A3-A9B6-1672-DA60-722C101D87C6}"/>
              </a:ext>
            </a:extLst>
          </p:cNvPr>
          <p:cNvSpPr txBox="1"/>
          <p:nvPr/>
        </p:nvSpPr>
        <p:spPr>
          <a:xfrm>
            <a:off x="5810070" y="2577542"/>
            <a:ext cx="103929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r"/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Communication </a:t>
            </a:r>
          </a:p>
          <a:p>
            <a:pPr marL="48260" algn="r"/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environment</a:t>
            </a:r>
            <a:endParaRPr lang="en-US" sz="800" dirty="0">
              <a:solidFill>
                <a:schemeClr val="bg1"/>
              </a:solidFill>
              <a:highlight>
                <a:srgbClr val="4E81BD"/>
              </a:highlight>
              <a:latin typeface="Arial"/>
              <a:cs typeface="Arial"/>
            </a:endParaRPr>
          </a:p>
        </p:txBody>
      </p:sp>
      <p:sp>
        <p:nvSpPr>
          <p:cNvPr id="176" name="object 76">
            <a:extLst>
              <a:ext uri="{FF2B5EF4-FFF2-40B4-BE49-F238E27FC236}">
                <a16:creationId xmlns:a16="http://schemas.microsoft.com/office/drawing/2014/main" id="{AF91CDF5-A25B-26AC-A867-A6913930B218}"/>
              </a:ext>
            </a:extLst>
          </p:cNvPr>
          <p:cNvSpPr txBox="1"/>
          <p:nvPr/>
        </p:nvSpPr>
        <p:spPr>
          <a:xfrm>
            <a:off x="7312439" y="2212335"/>
            <a:ext cx="1093704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Media institutions and personnel produce  disability-inclusive communication materials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14514969-5D7C-7382-7A46-9C2101803448}"/>
              </a:ext>
            </a:extLst>
          </p:cNvPr>
          <p:cNvSpPr txBox="1"/>
          <p:nvPr/>
        </p:nvSpPr>
        <p:spPr>
          <a:xfrm>
            <a:off x="7174702" y="2021133"/>
            <a:ext cx="103929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Programming</a:t>
            </a:r>
            <a:endParaRPr lang="en-US" sz="800" dirty="0">
              <a:solidFill>
                <a:schemeClr val="bg1"/>
              </a:solidFill>
              <a:highlight>
                <a:srgbClr val="4E81BD"/>
              </a:highlight>
              <a:latin typeface="Arial"/>
              <a:cs typeface="Arial"/>
            </a:endParaRPr>
          </a:p>
        </p:txBody>
      </p:sp>
      <p:sp>
        <p:nvSpPr>
          <p:cNvPr id="180" name="object 76">
            <a:extLst>
              <a:ext uri="{FF2B5EF4-FFF2-40B4-BE49-F238E27FC236}">
                <a16:creationId xmlns:a16="http://schemas.microsoft.com/office/drawing/2014/main" id="{211798D2-E4DC-5177-BB71-504A528EE70B}"/>
              </a:ext>
            </a:extLst>
          </p:cNvPr>
          <p:cNvSpPr txBox="1"/>
          <p:nvPr/>
        </p:nvSpPr>
        <p:spPr>
          <a:xfrm>
            <a:off x="4120046" y="2916096"/>
            <a:ext cx="1002888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Students learn to value the inclusion of people with disabilities through their education 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61B44E80-480A-7D28-BEE2-6FE28544F827}"/>
              </a:ext>
            </a:extLst>
          </p:cNvPr>
          <p:cNvSpPr txBox="1"/>
          <p:nvPr/>
        </p:nvSpPr>
        <p:spPr>
          <a:xfrm>
            <a:off x="3992349" y="2577542"/>
            <a:ext cx="1176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Moral development in schools</a:t>
            </a:r>
            <a:endParaRPr lang="en-US" sz="800" dirty="0">
              <a:solidFill>
                <a:schemeClr val="bg1"/>
              </a:solidFill>
              <a:highlight>
                <a:srgbClr val="4E81BD"/>
              </a:highlight>
              <a:latin typeface="Arial"/>
              <a:cs typeface="Arial"/>
            </a:endParaRPr>
          </a:p>
        </p:txBody>
      </p:sp>
      <p:cxnSp>
        <p:nvCxnSpPr>
          <p:cNvPr id="188" name="Connector: Elbow 41">
            <a:extLst>
              <a:ext uri="{FF2B5EF4-FFF2-40B4-BE49-F238E27FC236}">
                <a16:creationId xmlns:a16="http://schemas.microsoft.com/office/drawing/2014/main" id="{AC3B66D1-6146-6991-5DC7-E4A63A8AE9E2}"/>
              </a:ext>
            </a:extLst>
          </p:cNvPr>
          <p:cNvCxnSpPr>
            <a:cxnSpLocks/>
            <a:stCxn id="176" idx="2"/>
            <a:endCxn id="171" idx="3"/>
          </p:cNvCxnSpPr>
          <p:nvPr/>
        </p:nvCxnSpPr>
        <p:spPr>
          <a:xfrm rot="5400000">
            <a:off x="7309261" y="2196789"/>
            <a:ext cx="90132" cy="1009928"/>
          </a:xfrm>
          <a:prstGeom prst="bentConnector2">
            <a:avLst/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7" name="object 76">
            <a:extLst>
              <a:ext uri="{FF2B5EF4-FFF2-40B4-BE49-F238E27FC236}">
                <a16:creationId xmlns:a16="http://schemas.microsoft.com/office/drawing/2014/main" id="{F2DD785F-EBE0-F979-A928-597D9D4AB7A8}"/>
              </a:ext>
            </a:extLst>
          </p:cNvPr>
          <p:cNvSpPr txBox="1"/>
          <p:nvPr/>
        </p:nvSpPr>
        <p:spPr>
          <a:xfrm>
            <a:off x="5633545" y="3871708"/>
            <a:ext cx="1107042" cy="3366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l"/>
            <a:r>
              <a:rPr lang="en-US" sz="700" dirty="0">
                <a:solidFill>
                  <a:srgbClr val="3741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learn inclusive behaviors by observing others</a:t>
            </a: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040648FA-C1ED-1B58-BDE2-2D6665F47DA4}"/>
              </a:ext>
            </a:extLst>
          </p:cNvPr>
          <p:cNvSpPr txBox="1"/>
          <p:nvPr/>
        </p:nvSpPr>
        <p:spPr>
          <a:xfrm>
            <a:off x="5481693" y="3695812"/>
            <a:ext cx="117679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F79645"/>
                </a:highlight>
                <a:latin typeface="Arial"/>
                <a:cs typeface="Arial"/>
              </a:rPr>
              <a:t>Social learning</a:t>
            </a:r>
            <a:endParaRPr lang="en-US" sz="800" dirty="0">
              <a:solidFill>
                <a:schemeClr val="bg1"/>
              </a:solidFill>
              <a:highlight>
                <a:srgbClr val="F79645"/>
              </a:highlight>
              <a:latin typeface="Arial"/>
              <a:cs typeface="Arial"/>
            </a:endParaRPr>
          </a:p>
        </p:txBody>
      </p:sp>
      <p:sp>
        <p:nvSpPr>
          <p:cNvPr id="265" name="Rectangle 264">
            <a:extLst>
              <a:ext uri="{FF2B5EF4-FFF2-40B4-BE49-F238E27FC236}">
                <a16:creationId xmlns:a16="http://schemas.microsoft.com/office/drawing/2014/main" id="{C030E60E-5D5B-9869-4B04-0B610F126635}"/>
              </a:ext>
            </a:extLst>
          </p:cNvPr>
          <p:cNvSpPr/>
          <p:nvPr/>
        </p:nvSpPr>
        <p:spPr>
          <a:xfrm>
            <a:off x="4092434" y="3412254"/>
            <a:ext cx="2756929" cy="200334"/>
          </a:xfrm>
          <a:prstGeom prst="rect">
            <a:avLst/>
          </a:prstGeom>
          <a:solidFill>
            <a:schemeClr val="accent1">
              <a:alpha val="19744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000" b="1" spc="-10" dirty="0">
                <a:solidFill>
                  <a:srgbClr val="4E81BD"/>
                </a:solidFill>
                <a:latin typeface="Arial"/>
                <a:cs typeface="Arial"/>
              </a:rPr>
              <a:t>ENVIRONMENTAL DRIVERS</a:t>
            </a:r>
            <a:endParaRPr lang="en-US" sz="1000" b="1" dirty="0">
              <a:solidFill>
                <a:srgbClr val="4E81BD"/>
              </a:solidFill>
              <a:latin typeface="Arial"/>
              <a:cs typeface="Arial"/>
            </a:endParaRPr>
          </a:p>
        </p:txBody>
      </p:sp>
      <p:sp>
        <p:nvSpPr>
          <p:cNvPr id="270" name="Rectangle 269">
            <a:extLst>
              <a:ext uri="{FF2B5EF4-FFF2-40B4-BE49-F238E27FC236}">
                <a16:creationId xmlns:a16="http://schemas.microsoft.com/office/drawing/2014/main" id="{8A8BD4E6-CA3E-FA9D-50DC-784D14D2EA44}"/>
              </a:ext>
            </a:extLst>
          </p:cNvPr>
          <p:cNvSpPr/>
          <p:nvPr/>
        </p:nvSpPr>
        <p:spPr>
          <a:xfrm>
            <a:off x="5531634" y="5482652"/>
            <a:ext cx="1298465" cy="304181"/>
          </a:xfrm>
          <a:prstGeom prst="rect">
            <a:avLst/>
          </a:prstGeom>
          <a:solidFill>
            <a:srgbClr val="F79645">
              <a:alpha val="19744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r>
              <a:rPr lang="en-US" sz="1000" b="1" spc="-10" dirty="0">
                <a:solidFill>
                  <a:srgbClr val="F79645"/>
                </a:solidFill>
                <a:latin typeface="Arial"/>
                <a:cs typeface="Arial"/>
              </a:rPr>
              <a:t>SOCIOLOGICAL</a:t>
            </a:r>
            <a:br>
              <a:rPr lang="en-US" sz="1000" b="1" spc="-10" dirty="0">
                <a:solidFill>
                  <a:srgbClr val="F79645"/>
                </a:solidFill>
                <a:latin typeface="Arial"/>
                <a:cs typeface="Arial"/>
              </a:rPr>
            </a:br>
            <a:r>
              <a:rPr lang="en-US" sz="1000" b="1" spc="-10" dirty="0">
                <a:solidFill>
                  <a:srgbClr val="F79645"/>
                </a:solidFill>
                <a:latin typeface="Arial"/>
                <a:cs typeface="Arial"/>
              </a:rPr>
              <a:t>DRIVERS</a:t>
            </a:r>
            <a:endParaRPr lang="en-US" sz="1000" dirty="0">
              <a:solidFill>
                <a:srgbClr val="F79645"/>
              </a:solidFill>
              <a:latin typeface="Arial"/>
              <a:cs typeface="Arial"/>
            </a:endParaRPr>
          </a:p>
        </p:txBody>
      </p:sp>
      <p:sp>
        <p:nvSpPr>
          <p:cNvPr id="286" name="object 76">
            <a:extLst>
              <a:ext uri="{FF2B5EF4-FFF2-40B4-BE49-F238E27FC236}">
                <a16:creationId xmlns:a16="http://schemas.microsoft.com/office/drawing/2014/main" id="{E99D06CF-6426-DB37-D5CA-C28F06FAA2BD}"/>
              </a:ext>
            </a:extLst>
          </p:cNvPr>
          <p:cNvSpPr txBox="1"/>
          <p:nvPr/>
        </p:nvSpPr>
        <p:spPr>
          <a:xfrm>
            <a:off x="443214" y="1186368"/>
            <a:ext cx="1412120" cy="3366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People perceive engaging with people with disabilities as enjoyable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id="{64765BB6-FE54-257D-DF8B-AC1A8209E6D3}"/>
              </a:ext>
            </a:extLst>
          </p:cNvPr>
          <p:cNvSpPr txBox="1"/>
          <p:nvPr/>
        </p:nvSpPr>
        <p:spPr>
          <a:xfrm>
            <a:off x="315517" y="970924"/>
            <a:ext cx="103929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Enjoyment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sp>
        <p:nvSpPr>
          <p:cNvPr id="288" name="object 76">
            <a:extLst>
              <a:ext uri="{FF2B5EF4-FFF2-40B4-BE49-F238E27FC236}">
                <a16:creationId xmlns:a16="http://schemas.microsoft.com/office/drawing/2014/main" id="{217A2223-920D-00E9-8E85-9C5CB8607123}"/>
              </a:ext>
            </a:extLst>
          </p:cNvPr>
          <p:cNvSpPr txBox="1"/>
          <p:nvPr/>
        </p:nvSpPr>
        <p:spPr>
          <a:xfrm>
            <a:off x="443214" y="1906679"/>
            <a:ext cx="1412120" cy="3366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People perceive engaging with people with disabilities as being low-risk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289" name="TextBox 288">
            <a:extLst>
              <a:ext uri="{FF2B5EF4-FFF2-40B4-BE49-F238E27FC236}">
                <a16:creationId xmlns:a16="http://schemas.microsoft.com/office/drawing/2014/main" id="{F9278F64-F174-28B9-D88A-DE44869F761E}"/>
              </a:ext>
            </a:extLst>
          </p:cNvPr>
          <p:cNvSpPr txBox="1"/>
          <p:nvPr/>
        </p:nvSpPr>
        <p:spPr>
          <a:xfrm>
            <a:off x="315517" y="1691235"/>
            <a:ext cx="103929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Perceived risk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sp>
        <p:nvSpPr>
          <p:cNvPr id="292" name="object 76">
            <a:extLst>
              <a:ext uri="{FF2B5EF4-FFF2-40B4-BE49-F238E27FC236}">
                <a16:creationId xmlns:a16="http://schemas.microsoft.com/office/drawing/2014/main" id="{9157FF7C-F590-B7F3-D465-283C235D23AF}"/>
              </a:ext>
            </a:extLst>
          </p:cNvPr>
          <p:cNvSpPr txBox="1"/>
          <p:nvPr/>
        </p:nvSpPr>
        <p:spPr>
          <a:xfrm>
            <a:off x="443214" y="2643279"/>
            <a:ext cx="1412120" cy="1211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Inclusive behaviours are reinforced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id="{19E87051-C97A-12C6-41AA-AE5EFD02DCC7}"/>
              </a:ext>
            </a:extLst>
          </p:cNvPr>
          <p:cNvSpPr txBox="1"/>
          <p:nvPr/>
        </p:nvSpPr>
        <p:spPr>
          <a:xfrm>
            <a:off x="315517" y="2427835"/>
            <a:ext cx="103929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Reinforcement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sp>
        <p:nvSpPr>
          <p:cNvPr id="299" name="object 76">
            <a:extLst>
              <a:ext uri="{FF2B5EF4-FFF2-40B4-BE49-F238E27FC236}">
                <a16:creationId xmlns:a16="http://schemas.microsoft.com/office/drawing/2014/main" id="{DAB85B56-EE5C-CD26-45B4-8E03F161FE87}"/>
              </a:ext>
            </a:extLst>
          </p:cNvPr>
          <p:cNvSpPr txBox="1"/>
          <p:nvPr/>
        </p:nvSpPr>
        <p:spPr>
          <a:xfrm>
            <a:off x="433271" y="4325632"/>
            <a:ext cx="1050872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800" dirty="0">
                <a:solidFill>
                  <a:srgbClr val="231F20"/>
                </a:solidFill>
                <a:latin typeface="Arial"/>
                <a:cs typeface="Arial"/>
              </a:rPr>
              <a:t>People have sufficient and accurate information about people with disabilities</a:t>
            </a:r>
          </a:p>
        </p:txBody>
      </p:sp>
      <p:sp>
        <p:nvSpPr>
          <p:cNvPr id="300" name="TextBox 299">
            <a:extLst>
              <a:ext uri="{FF2B5EF4-FFF2-40B4-BE49-F238E27FC236}">
                <a16:creationId xmlns:a16="http://schemas.microsoft.com/office/drawing/2014/main" id="{90C6AD05-6915-76A7-E185-8506D8EA9096}"/>
              </a:ext>
            </a:extLst>
          </p:cNvPr>
          <p:cNvSpPr txBox="1"/>
          <p:nvPr/>
        </p:nvSpPr>
        <p:spPr>
          <a:xfrm>
            <a:off x="305574" y="4110188"/>
            <a:ext cx="103929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Knowledge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sp>
        <p:nvSpPr>
          <p:cNvPr id="301" name="object 76">
            <a:extLst>
              <a:ext uri="{FF2B5EF4-FFF2-40B4-BE49-F238E27FC236}">
                <a16:creationId xmlns:a16="http://schemas.microsoft.com/office/drawing/2014/main" id="{D280271D-F2EA-AAA4-5AAF-CBC703C84A7D}"/>
              </a:ext>
            </a:extLst>
          </p:cNvPr>
          <p:cNvSpPr txBox="1"/>
          <p:nvPr/>
        </p:nvSpPr>
        <p:spPr>
          <a:xfrm>
            <a:off x="443214" y="4987849"/>
            <a:ext cx="973827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800" dirty="0">
                <a:solidFill>
                  <a:srgbClr val="231F20"/>
                </a:solidFill>
                <a:latin typeface="Arial"/>
                <a:cs typeface="Arial"/>
              </a:rPr>
              <a:t>People have positive contact with people with disabilities</a:t>
            </a:r>
          </a:p>
        </p:txBody>
      </p:sp>
      <p:sp>
        <p:nvSpPr>
          <p:cNvPr id="302" name="TextBox 301">
            <a:extLst>
              <a:ext uri="{FF2B5EF4-FFF2-40B4-BE49-F238E27FC236}">
                <a16:creationId xmlns:a16="http://schemas.microsoft.com/office/drawing/2014/main" id="{DB0CAD35-7418-EBB6-0F4D-6CB6FC0B79C4}"/>
              </a:ext>
            </a:extLst>
          </p:cNvPr>
          <p:cNvSpPr txBox="1"/>
          <p:nvPr/>
        </p:nvSpPr>
        <p:spPr>
          <a:xfrm>
            <a:off x="305573" y="4830804"/>
            <a:ext cx="103929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Contact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cxnSp>
        <p:nvCxnSpPr>
          <p:cNvPr id="303" name="Connector: Elbow 41">
            <a:extLst>
              <a:ext uri="{FF2B5EF4-FFF2-40B4-BE49-F238E27FC236}">
                <a16:creationId xmlns:a16="http://schemas.microsoft.com/office/drawing/2014/main" id="{C5FDB6BC-B71E-D417-47B7-70F41502CC05}"/>
              </a:ext>
            </a:extLst>
          </p:cNvPr>
          <p:cNvCxnSpPr>
            <a:cxnSpLocks/>
          </p:cNvCxnSpPr>
          <p:nvPr/>
        </p:nvCxnSpPr>
        <p:spPr>
          <a:xfrm>
            <a:off x="1497174" y="4619967"/>
            <a:ext cx="167145" cy="12700"/>
          </a:xfrm>
          <a:prstGeom prst="bentConnector3">
            <a:avLst>
              <a:gd name="adj1" fmla="val 50000"/>
            </a:avLst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8" name="Connector: Elbow 41">
            <a:extLst>
              <a:ext uri="{FF2B5EF4-FFF2-40B4-BE49-F238E27FC236}">
                <a16:creationId xmlns:a16="http://schemas.microsoft.com/office/drawing/2014/main" id="{E9B07C0A-126F-4118-F74E-F41936C523BC}"/>
              </a:ext>
            </a:extLst>
          </p:cNvPr>
          <p:cNvCxnSpPr>
            <a:cxnSpLocks/>
          </p:cNvCxnSpPr>
          <p:nvPr/>
        </p:nvCxnSpPr>
        <p:spPr>
          <a:xfrm>
            <a:off x="1894375" y="3009811"/>
            <a:ext cx="225004" cy="170262"/>
          </a:xfrm>
          <a:prstGeom prst="bentConnector3">
            <a:avLst>
              <a:gd name="adj1" fmla="val 50000"/>
            </a:avLst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2" name="Rectangle 311">
            <a:extLst>
              <a:ext uri="{FF2B5EF4-FFF2-40B4-BE49-F238E27FC236}">
                <a16:creationId xmlns:a16="http://schemas.microsoft.com/office/drawing/2014/main" id="{1F2A1239-5559-51BB-319B-E4B65FCF15BE}"/>
              </a:ext>
            </a:extLst>
          </p:cNvPr>
          <p:cNvSpPr/>
          <p:nvPr/>
        </p:nvSpPr>
        <p:spPr>
          <a:xfrm>
            <a:off x="2138427" y="2746817"/>
            <a:ext cx="1231656" cy="1134551"/>
          </a:xfrm>
          <a:prstGeom prst="rect">
            <a:avLst/>
          </a:prstGeom>
          <a:solidFill>
            <a:schemeClr val="bg2">
              <a:alpha val="60121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LB"/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9AF701F0-B8FE-0245-C17C-716F834597C4}"/>
              </a:ext>
            </a:extLst>
          </p:cNvPr>
          <p:cNvSpPr txBox="1"/>
          <p:nvPr/>
        </p:nvSpPr>
        <p:spPr>
          <a:xfrm>
            <a:off x="2108106" y="2694463"/>
            <a:ext cx="136971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Perceived Gains and Avoided Losses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sp>
        <p:nvSpPr>
          <p:cNvPr id="315" name="object 76">
            <a:extLst>
              <a:ext uri="{FF2B5EF4-FFF2-40B4-BE49-F238E27FC236}">
                <a16:creationId xmlns:a16="http://schemas.microsoft.com/office/drawing/2014/main" id="{1C533CC8-3403-A842-ED30-1EDE1468EAED}"/>
              </a:ext>
            </a:extLst>
          </p:cNvPr>
          <p:cNvSpPr txBox="1"/>
          <p:nvPr/>
        </p:nvSpPr>
        <p:spPr>
          <a:xfrm>
            <a:off x="2244316" y="3450775"/>
            <a:ext cx="1039293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People perceive that being inclusive requires reasonable amount of effort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95812EA6-9D75-7CD6-D298-DD25B79C24C3}"/>
              </a:ext>
            </a:extLst>
          </p:cNvPr>
          <p:cNvSpPr txBox="1"/>
          <p:nvPr/>
        </p:nvSpPr>
        <p:spPr>
          <a:xfrm>
            <a:off x="2116452" y="3314580"/>
            <a:ext cx="103929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Effort Needed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cxnSp>
        <p:nvCxnSpPr>
          <p:cNvPr id="321" name="Connector: Elbow 41">
            <a:extLst>
              <a:ext uri="{FF2B5EF4-FFF2-40B4-BE49-F238E27FC236}">
                <a16:creationId xmlns:a16="http://schemas.microsoft.com/office/drawing/2014/main" id="{121F3B1A-7575-5EAA-6A64-2E8ACBA81221}"/>
              </a:ext>
            </a:extLst>
          </p:cNvPr>
          <p:cNvCxnSpPr>
            <a:cxnSpLocks/>
            <a:endCxn id="325" idx="1"/>
          </p:cNvCxnSpPr>
          <p:nvPr/>
        </p:nvCxnSpPr>
        <p:spPr>
          <a:xfrm>
            <a:off x="3373925" y="3695611"/>
            <a:ext cx="651106" cy="108604"/>
          </a:xfrm>
          <a:prstGeom prst="bentConnector3">
            <a:avLst>
              <a:gd name="adj1" fmla="val 50000"/>
            </a:avLst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3" name="Rectangle 322">
            <a:extLst>
              <a:ext uri="{FF2B5EF4-FFF2-40B4-BE49-F238E27FC236}">
                <a16:creationId xmlns:a16="http://schemas.microsoft.com/office/drawing/2014/main" id="{743EB02E-7490-E25F-7636-7706D8083552}"/>
              </a:ext>
            </a:extLst>
          </p:cNvPr>
          <p:cNvSpPr/>
          <p:nvPr/>
        </p:nvSpPr>
        <p:spPr>
          <a:xfrm>
            <a:off x="4093782" y="3688299"/>
            <a:ext cx="1351451" cy="1786159"/>
          </a:xfrm>
          <a:prstGeom prst="rect">
            <a:avLst/>
          </a:prstGeom>
          <a:solidFill>
            <a:srgbClr val="4F6228">
              <a:alpha val="19744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LB"/>
          </a:p>
        </p:txBody>
      </p:sp>
      <p:sp>
        <p:nvSpPr>
          <p:cNvPr id="324" name="object 76">
            <a:extLst>
              <a:ext uri="{FF2B5EF4-FFF2-40B4-BE49-F238E27FC236}">
                <a16:creationId xmlns:a16="http://schemas.microsoft.com/office/drawing/2014/main" id="{66616FB9-D385-0173-FC3E-11CD52E7B534}"/>
              </a:ext>
            </a:extLst>
          </p:cNvPr>
          <p:cNvSpPr txBox="1"/>
          <p:nvPr/>
        </p:nvSpPr>
        <p:spPr>
          <a:xfrm>
            <a:off x="4156013" y="3989001"/>
            <a:ext cx="1235869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People are interested in disability inclusion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325" name="TextBox 324">
            <a:extLst>
              <a:ext uri="{FF2B5EF4-FFF2-40B4-BE49-F238E27FC236}">
                <a16:creationId xmlns:a16="http://schemas.microsoft.com/office/drawing/2014/main" id="{E3317647-9BCB-842D-CC8F-3015203CE33B}"/>
              </a:ext>
            </a:extLst>
          </p:cNvPr>
          <p:cNvSpPr txBox="1"/>
          <p:nvPr/>
        </p:nvSpPr>
        <p:spPr>
          <a:xfrm>
            <a:off x="4025031" y="3696493"/>
            <a:ext cx="117679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Interest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sp>
        <p:nvSpPr>
          <p:cNvPr id="326" name="object 76">
            <a:extLst>
              <a:ext uri="{FF2B5EF4-FFF2-40B4-BE49-F238E27FC236}">
                <a16:creationId xmlns:a16="http://schemas.microsoft.com/office/drawing/2014/main" id="{C8B5986F-0F2E-C6CE-C189-EC19645AEB3A}"/>
              </a:ext>
            </a:extLst>
          </p:cNvPr>
          <p:cNvSpPr txBox="1"/>
          <p:nvPr/>
        </p:nvSpPr>
        <p:spPr>
          <a:xfrm>
            <a:off x="4156013" y="4545989"/>
            <a:ext cx="1235869" cy="3366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l">
              <a:lnSpc>
                <a:spcPct val="100000"/>
              </a:lnSpc>
              <a:spcBef>
                <a:spcPts val="100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People believe that people with disabilities should and can be included in society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D995EC24-1675-E1D6-87FF-49BEE5AE91D0}"/>
              </a:ext>
            </a:extLst>
          </p:cNvPr>
          <p:cNvSpPr txBox="1"/>
          <p:nvPr/>
        </p:nvSpPr>
        <p:spPr>
          <a:xfrm>
            <a:off x="4025031" y="4330946"/>
            <a:ext cx="117679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Attitudes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sp>
        <p:nvSpPr>
          <p:cNvPr id="328" name="Rectangle 327">
            <a:extLst>
              <a:ext uri="{FF2B5EF4-FFF2-40B4-BE49-F238E27FC236}">
                <a16:creationId xmlns:a16="http://schemas.microsoft.com/office/drawing/2014/main" id="{8A5DEABC-27D4-E354-C0F1-0DFAC626DEDF}"/>
              </a:ext>
            </a:extLst>
          </p:cNvPr>
          <p:cNvSpPr/>
          <p:nvPr/>
        </p:nvSpPr>
        <p:spPr>
          <a:xfrm>
            <a:off x="4094258" y="5482652"/>
            <a:ext cx="1351451" cy="304181"/>
          </a:xfrm>
          <a:prstGeom prst="rect">
            <a:avLst/>
          </a:prstGeom>
          <a:solidFill>
            <a:schemeClr val="accent3">
              <a:lumMod val="50000"/>
              <a:alpha val="19744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r>
              <a:rPr lang="en-US" sz="1000" b="1" spc="-10" dirty="0">
                <a:solidFill>
                  <a:srgbClr val="4F6228"/>
                </a:solidFill>
                <a:latin typeface="Arial"/>
                <a:cs typeface="Arial"/>
              </a:rPr>
              <a:t>PSYCHOLOGICAL</a:t>
            </a:r>
            <a:br>
              <a:rPr lang="en-US" sz="1000" b="1" spc="-10" dirty="0">
                <a:solidFill>
                  <a:srgbClr val="4F6228"/>
                </a:solidFill>
                <a:latin typeface="Arial"/>
                <a:cs typeface="Arial"/>
              </a:rPr>
            </a:br>
            <a:r>
              <a:rPr lang="en-US" sz="1000" b="1" spc="-10" dirty="0">
                <a:solidFill>
                  <a:srgbClr val="4F6228"/>
                </a:solidFill>
                <a:latin typeface="Arial"/>
                <a:cs typeface="Arial"/>
              </a:rPr>
              <a:t>DRIVERS</a:t>
            </a:r>
            <a:endParaRPr lang="en-US" sz="1000" dirty="0">
              <a:solidFill>
                <a:srgbClr val="4F6228"/>
              </a:solidFill>
              <a:latin typeface="Arial"/>
              <a:cs typeface="Arial"/>
            </a:endParaRPr>
          </a:p>
        </p:txBody>
      </p:sp>
      <p:sp>
        <p:nvSpPr>
          <p:cNvPr id="329" name="object 76">
            <a:extLst>
              <a:ext uri="{FF2B5EF4-FFF2-40B4-BE49-F238E27FC236}">
                <a16:creationId xmlns:a16="http://schemas.microsoft.com/office/drawing/2014/main" id="{4E69E3D8-A956-FE14-B977-415916D5AF00}"/>
              </a:ext>
            </a:extLst>
          </p:cNvPr>
          <p:cNvSpPr txBox="1"/>
          <p:nvPr/>
        </p:nvSpPr>
        <p:spPr>
          <a:xfrm>
            <a:off x="4156014" y="5079389"/>
            <a:ext cx="1277306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People have the self-efficacy to practise inclusive behaviours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68D1C566-B203-BDD1-6056-DE71DC83EF4B}"/>
              </a:ext>
            </a:extLst>
          </p:cNvPr>
          <p:cNvSpPr txBox="1"/>
          <p:nvPr/>
        </p:nvSpPr>
        <p:spPr>
          <a:xfrm>
            <a:off x="4025031" y="4864346"/>
            <a:ext cx="117679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Self-efficacy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sp>
        <p:nvSpPr>
          <p:cNvPr id="356" name="Rectangle 355">
            <a:extLst>
              <a:ext uri="{FF2B5EF4-FFF2-40B4-BE49-F238E27FC236}">
                <a16:creationId xmlns:a16="http://schemas.microsoft.com/office/drawing/2014/main" id="{3DFD0EDF-9E2D-4828-6301-664981F9A816}"/>
              </a:ext>
            </a:extLst>
          </p:cNvPr>
          <p:cNvSpPr/>
          <p:nvPr/>
        </p:nvSpPr>
        <p:spPr>
          <a:xfrm>
            <a:off x="1715475" y="4052691"/>
            <a:ext cx="1416890" cy="2345693"/>
          </a:xfrm>
          <a:prstGeom prst="rect">
            <a:avLst/>
          </a:prstGeom>
          <a:solidFill>
            <a:schemeClr val="bg2">
              <a:alpha val="60121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LB"/>
          </a:p>
        </p:txBody>
      </p:sp>
      <p:sp>
        <p:nvSpPr>
          <p:cNvPr id="357" name="object 76">
            <a:extLst>
              <a:ext uri="{FF2B5EF4-FFF2-40B4-BE49-F238E27FC236}">
                <a16:creationId xmlns:a16="http://schemas.microsoft.com/office/drawing/2014/main" id="{B6A74D9A-A3D2-ECA5-FC21-9D6B1A5E4DAC}"/>
              </a:ext>
            </a:extLst>
          </p:cNvPr>
          <p:cNvSpPr txBox="1"/>
          <p:nvPr/>
        </p:nvSpPr>
        <p:spPr>
          <a:xfrm>
            <a:off x="1817581" y="4345228"/>
            <a:ext cx="1180548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655"/>
              </a:spcBef>
            </a:pPr>
            <a:r>
              <a:rPr lang="en-US" sz="800" dirty="0">
                <a:solidFill>
                  <a:srgbClr val="231F20"/>
                </a:solidFill>
                <a:latin typeface="Arial"/>
                <a:cs typeface="Arial"/>
              </a:rPr>
              <a:t>People think </a:t>
            </a:r>
            <a:r>
              <a:rPr lang="en-US" sz="800" spc="-20" dirty="0">
                <a:solidFill>
                  <a:srgbClr val="231F20"/>
                </a:solidFill>
                <a:latin typeface="Arial"/>
                <a:cs typeface="Arial"/>
              </a:rPr>
              <a:t>that people with disabilities</a:t>
            </a:r>
            <a:r>
              <a:rPr lang="en-US" sz="8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800" dirty="0">
                <a:solidFill>
                  <a:srgbClr val="231F20"/>
                </a:solidFill>
                <a:latin typeface="Arial"/>
                <a:cs typeface="Arial"/>
              </a:rPr>
              <a:t>are</a:t>
            </a:r>
            <a:r>
              <a:rPr lang="en-US" sz="8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800" dirty="0">
                <a:solidFill>
                  <a:srgbClr val="231F20"/>
                </a:solidFill>
                <a:latin typeface="Arial"/>
                <a:cs typeface="Arial"/>
              </a:rPr>
              <a:t>people</a:t>
            </a:r>
            <a:r>
              <a:rPr lang="en-US" sz="8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8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800" dirty="0">
                <a:solidFill>
                  <a:srgbClr val="231F20"/>
                </a:solidFill>
                <a:latin typeface="Arial"/>
                <a:cs typeface="Arial"/>
              </a:rPr>
              <a:t>beyond</a:t>
            </a:r>
            <a:r>
              <a:rPr lang="en-US" sz="8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800" dirty="0">
                <a:solidFill>
                  <a:srgbClr val="231F20"/>
                </a:solidFill>
                <a:latin typeface="Arial"/>
                <a:cs typeface="Arial"/>
              </a:rPr>
              <a:t>their</a:t>
            </a:r>
            <a:r>
              <a:rPr lang="en-US" sz="800" spc="-10" dirty="0">
                <a:solidFill>
                  <a:srgbClr val="231F20"/>
                </a:solidFill>
                <a:latin typeface="Arial"/>
                <a:cs typeface="Arial"/>
              </a:rPr>
              <a:t> disability </a:t>
            </a:r>
            <a:r>
              <a:rPr lang="en-US" sz="8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lang="en-US" sz="800" spc="-10" dirty="0">
                <a:solidFill>
                  <a:srgbClr val="231F20"/>
                </a:solidFill>
                <a:latin typeface="Arial"/>
                <a:cs typeface="Arial"/>
              </a:rPr>
              <a:t> are </a:t>
            </a:r>
            <a:r>
              <a:rPr lang="en-US" sz="800" dirty="0">
                <a:solidFill>
                  <a:srgbClr val="231F20"/>
                </a:solidFill>
                <a:latin typeface="Arial"/>
                <a:cs typeface="Arial"/>
              </a:rPr>
              <a:t>part</a:t>
            </a:r>
            <a:r>
              <a:rPr lang="en-US" sz="8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800" spc="-2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lang="en-US" sz="800" dirty="0">
                <a:solidFill>
                  <a:srgbClr val="231F20"/>
                </a:solidFill>
                <a:latin typeface="Arial"/>
                <a:cs typeface="Arial"/>
              </a:rPr>
              <a:t>human</a:t>
            </a:r>
            <a:r>
              <a:rPr lang="en-US" sz="8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800" spc="-10" dirty="0">
                <a:solidFill>
                  <a:srgbClr val="231F20"/>
                </a:solidFill>
                <a:latin typeface="Arial"/>
                <a:cs typeface="Arial"/>
              </a:rPr>
              <a:t>diversity</a:t>
            </a:r>
            <a:endParaRPr lang="en-US" sz="800" dirty="0">
              <a:latin typeface="Arial"/>
              <a:cs typeface="Arial"/>
            </a:endParaRPr>
          </a:p>
        </p:txBody>
      </p:sp>
      <p:sp>
        <p:nvSpPr>
          <p:cNvPr id="358" name="TextBox 357">
            <a:extLst>
              <a:ext uri="{FF2B5EF4-FFF2-40B4-BE49-F238E27FC236}">
                <a16:creationId xmlns:a16="http://schemas.microsoft.com/office/drawing/2014/main" id="{B8546390-776E-4032-4025-64691F7A9172}"/>
              </a:ext>
            </a:extLst>
          </p:cNvPr>
          <p:cNvSpPr txBox="1"/>
          <p:nvPr/>
        </p:nvSpPr>
        <p:spPr>
          <a:xfrm>
            <a:off x="1689884" y="4110188"/>
            <a:ext cx="103929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Beliefs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sp>
        <p:nvSpPr>
          <p:cNvPr id="363" name="object 76">
            <a:extLst>
              <a:ext uri="{FF2B5EF4-FFF2-40B4-BE49-F238E27FC236}">
                <a16:creationId xmlns:a16="http://schemas.microsoft.com/office/drawing/2014/main" id="{F838E019-B9BE-7320-3E01-5DB09356F930}"/>
              </a:ext>
            </a:extLst>
          </p:cNvPr>
          <p:cNvSpPr txBox="1"/>
          <p:nvPr/>
        </p:nvSpPr>
        <p:spPr>
          <a:xfrm>
            <a:off x="1817581" y="5322570"/>
            <a:ext cx="1277528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People feel empathy </a:t>
            </a:r>
            <a:r>
              <a:rPr lang="en-US" sz="800" b="0" i="0" dirty="0">
                <a:solidFill>
                  <a:srgbClr val="000000"/>
                </a:solidFill>
                <a:effectLst/>
                <a:latin typeface="WordVisi_MSFontService"/>
              </a:rPr>
              <a:t>towards people with disabilities</a:t>
            </a: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364" name="TextBox 363">
            <a:extLst>
              <a:ext uri="{FF2B5EF4-FFF2-40B4-BE49-F238E27FC236}">
                <a16:creationId xmlns:a16="http://schemas.microsoft.com/office/drawing/2014/main" id="{D6C32831-0EDF-68B2-AE99-2580FE0C4CB8}"/>
              </a:ext>
            </a:extLst>
          </p:cNvPr>
          <p:cNvSpPr txBox="1"/>
          <p:nvPr/>
        </p:nvSpPr>
        <p:spPr>
          <a:xfrm>
            <a:off x="1689884" y="5159899"/>
            <a:ext cx="103929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Emotions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sp>
        <p:nvSpPr>
          <p:cNvPr id="365" name="object 76">
            <a:extLst>
              <a:ext uri="{FF2B5EF4-FFF2-40B4-BE49-F238E27FC236}">
                <a16:creationId xmlns:a16="http://schemas.microsoft.com/office/drawing/2014/main" id="{428B3F5E-9A0A-B914-9717-919F151175A7}"/>
              </a:ext>
            </a:extLst>
          </p:cNvPr>
          <p:cNvSpPr txBox="1"/>
          <p:nvPr/>
        </p:nvSpPr>
        <p:spPr>
          <a:xfrm>
            <a:off x="1817581" y="5963483"/>
            <a:ext cx="1265586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People have positive values that support disability inclusion 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366" name="TextBox 365">
            <a:extLst>
              <a:ext uri="{FF2B5EF4-FFF2-40B4-BE49-F238E27FC236}">
                <a16:creationId xmlns:a16="http://schemas.microsoft.com/office/drawing/2014/main" id="{36FAE534-D694-0255-EBC5-9498305E9182}"/>
              </a:ext>
            </a:extLst>
          </p:cNvPr>
          <p:cNvSpPr txBox="1"/>
          <p:nvPr/>
        </p:nvSpPr>
        <p:spPr>
          <a:xfrm>
            <a:off x="1689884" y="5748039"/>
            <a:ext cx="103929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Values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cxnSp>
        <p:nvCxnSpPr>
          <p:cNvPr id="370" name="Connector: Elbow 41">
            <a:extLst>
              <a:ext uri="{FF2B5EF4-FFF2-40B4-BE49-F238E27FC236}">
                <a16:creationId xmlns:a16="http://schemas.microsoft.com/office/drawing/2014/main" id="{6FFEBB57-D9C8-2CFB-C573-A407CFD5CB4D}"/>
              </a:ext>
            </a:extLst>
          </p:cNvPr>
          <p:cNvCxnSpPr>
            <a:cxnSpLocks/>
            <a:endCxn id="327" idx="1"/>
          </p:cNvCxnSpPr>
          <p:nvPr/>
        </p:nvCxnSpPr>
        <p:spPr>
          <a:xfrm flipV="1">
            <a:off x="3151783" y="4438668"/>
            <a:ext cx="873248" cy="641458"/>
          </a:xfrm>
          <a:prstGeom prst="bentConnector3">
            <a:avLst>
              <a:gd name="adj1" fmla="val 50000"/>
            </a:avLst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73" name="object 57">
            <a:extLst>
              <a:ext uri="{FF2B5EF4-FFF2-40B4-BE49-F238E27FC236}">
                <a16:creationId xmlns:a16="http://schemas.microsoft.com/office/drawing/2014/main" id="{0650830B-21DC-6C2E-1ADB-93B919D46B26}"/>
              </a:ext>
            </a:extLst>
          </p:cNvPr>
          <p:cNvGrpSpPr/>
          <p:nvPr/>
        </p:nvGrpSpPr>
        <p:grpSpPr>
          <a:xfrm>
            <a:off x="1834491" y="4987843"/>
            <a:ext cx="31750" cy="147955"/>
            <a:chOff x="2415771" y="4949120"/>
            <a:chExt cx="31750" cy="147955"/>
          </a:xfrm>
        </p:grpSpPr>
        <p:sp>
          <p:nvSpPr>
            <p:cNvPr id="374" name="object 58">
              <a:extLst>
                <a:ext uri="{FF2B5EF4-FFF2-40B4-BE49-F238E27FC236}">
                  <a16:creationId xmlns:a16="http://schemas.microsoft.com/office/drawing/2014/main" id="{45F14277-B554-585B-8B05-958F9C40F2CF}"/>
                </a:ext>
              </a:extLst>
            </p:cNvPr>
            <p:cNvSpPr/>
            <p:nvPr/>
          </p:nvSpPr>
          <p:spPr>
            <a:xfrm>
              <a:off x="2431600" y="4971905"/>
              <a:ext cx="0" cy="102235"/>
            </a:xfrm>
            <a:custGeom>
              <a:avLst/>
              <a:gdLst/>
              <a:ahLst/>
              <a:cxnLst/>
              <a:rect l="l" t="t" r="r" b="b"/>
              <a:pathLst>
                <a:path h="102235">
                  <a:moveTo>
                    <a:pt x="0" y="10219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5" name="object 59">
              <a:extLst>
                <a:ext uri="{FF2B5EF4-FFF2-40B4-BE49-F238E27FC236}">
                  <a16:creationId xmlns:a16="http://schemas.microsoft.com/office/drawing/2014/main" id="{E116D09D-31CC-0576-4EC3-924082C7AD6E}"/>
                </a:ext>
              </a:extLst>
            </p:cNvPr>
            <p:cNvSpPr/>
            <p:nvPr/>
          </p:nvSpPr>
          <p:spPr>
            <a:xfrm>
              <a:off x="2415768" y="4949126"/>
              <a:ext cx="31750" cy="147955"/>
            </a:xfrm>
            <a:custGeom>
              <a:avLst/>
              <a:gdLst/>
              <a:ahLst/>
              <a:cxnLst/>
              <a:rect l="l" t="t" r="r" b="b"/>
              <a:pathLst>
                <a:path w="31750" h="147954">
                  <a:moveTo>
                    <a:pt x="31661" y="120345"/>
                  </a:moveTo>
                  <a:lnTo>
                    <a:pt x="0" y="120345"/>
                  </a:lnTo>
                  <a:lnTo>
                    <a:pt x="15824" y="147764"/>
                  </a:lnTo>
                  <a:lnTo>
                    <a:pt x="31661" y="120345"/>
                  </a:lnTo>
                  <a:close/>
                </a:path>
                <a:path w="31750" h="147954">
                  <a:moveTo>
                    <a:pt x="31661" y="27419"/>
                  </a:moveTo>
                  <a:lnTo>
                    <a:pt x="15824" y="0"/>
                  </a:lnTo>
                  <a:lnTo>
                    <a:pt x="0" y="27419"/>
                  </a:lnTo>
                  <a:lnTo>
                    <a:pt x="31661" y="27419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76" name="object 57">
            <a:extLst>
              <a:ext uri="{FF2B5EF4-FFF2-40B4-BE49-F238E27FC236}">
                <a16:creationId xmlns:a16="http://schemas.microsoft.com/office/drawing/2014/main" id="{F7A0E30B-553C-448A-8BCA-2743C9E8EDC0}"/>
              </a:ext>
            </a:extLst>
          </p:cNvPr>
          <p:cNvGrpSpPr/>
          <p:nvPr/>
        </p:nvGrpSpPr>
        <p:grpSpPr>
          <a:xfrm>
            <a:off x="1834491" y="5567707"/>
            <a:ext cx="31750" cy="147955"/>
            <a:chOff x="2415771" y="4949120"/>
            <a:chExt cx="31750" cy="147955"/>
          </a:xfrm>
        </p:grpSpPr>
        <p:sp>
          <p:nvSpPr>
            <p:cNvPr id="377" name="object 58">
              <a:extLst>
                <a:ext uri="{FF2B5EF4-FFF2-40B4-BE49-F238E27FC236}">
                  <a16:creationId xmlns:a16="http://schemas.microsoft.com/office/drawing/2014/main" id="{6BDACD1C-AF40-3A1C-6175-3FFCD7C7D9D8}"/>
                </a:ext>
              </a:extLst>
            </p:cNvPr>
            <p:cNvSpPr/>
            <p:nvPr/>
          </p:nvSpPr>
          <p:spPr>
            <a:xfrm>
              <a:off x="2431600" y="4971905"/>
              <a:ext cx="0" cy="102235"/>
            </a:xfrm>
            <a:custGeom>
              <a:avLst/>
              <a:gdLst/>
              <a:ahLst/>
              <a:cxnLst/>
              <a:rect l="l" t="t" r="r" b="b"/>
              <a:pathLst>
                <a:path h="102235">
                  <a:moveTo>
                    <a:pt x="0" y="10219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8" name="object 59">
              <a:extLst>
                <a:ext uri="{FF2B5EF4-FFF2-40B4-BE49-F238E27FC236}">
                  <a16:creationId xmlns:a16="http://schemas.microsoft.com/office/drawing/2014/main" id="{68D5C7B3-D2B9-7C26-4994-4ADB8D804737}"/>
                </a:ext>
              </a:extLst>
            </p:cNvPr>
            <p:cNvSpPr/>
            <p:nvPr/>
          </p:nvSpPr>
          <p:spPr>
            <a:xfrm>
              <a:off x="2415768" y="4949126"/>
              <a:ext cx="31750" cy="147955"/>
            </a:xfrm>
            <a:custGeom>
              <a:avLst/>
              <a:gdLst/>
              <a:ahLst/>
              <a:cxnLst/>
              <a:rect l="l" t="t" r="r" b="b"/>
              <a:pathLst>
                <a:path w="31750" h="147954">
                  <a:moveTo>
                    <a:pt x="31661" y="120345"/>
                  </a:moveTo>
                  <a:lnTo>
                    <a:pt x="0" y="120345"/>
                  </a:lnTo>
                  <a:lnTo>
                    <a:pt x="15824" y="147764"/>
                  </a:lnTo>
                  <a:lnTo>
                    <a:pt x="31661" y="120345"/>
                  </a:lnTo>
                  <a:close/>
                </a:path>
                <a:path w="31750" h="147954">
                  <a:moveTo>
                    <a:pt x="31661" y="27419"/>
                  </a:moveTo>
                  <a:lnTo>
                    <a:pt x="15824" y="0"/>
                  </a:lnTo>
                  <a:lnTo>
                    <a:pt x="0" y="27419"/>
                  </a:lnTo>
                  <a:lnTo>
                    <a:pt x="31661" y="27419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3" name="object 76">
            <a:extLst>
              <a:ext uri="{FF2B5EF4-FFF2-40B4-BE49-F238E27FC236}">
                <a16:creationId xmlns:a16="http://schemas.microsoft.com/office/drawing/2014/main" id="{1C6338CF-563C-BF78-D770-C43ACDB14857}"/>
              </a:ext>
            </a:extLst>
          </p:cNvPr>
          <p:cNvSpPr txBox="1"/>
          <p:nvPr/>
        </p:nvSpPr>
        <p:spPr>
          <a:xfrm>
            <a:off x="3507102" y="6663105"/>
            <a:ext cx="1169958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800" dirty="0">
                <a:solidFill>
                  <a:srgbClr val="202124"/>
                </a:solidFill>
                <a:latin typeface="arial" panose="020B0604020202020204" pitchFamily="34" charset="0"/>
              </a:rPr>
              <a:t>People have acquired the</a:t>
            </a:r>
            <a:r>
              <a:rPr lang="en-US" sz="8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skills to be inclusive of people with disabilities</a:t>
            </a:r>
            <a:endParaRPr lang="en-US" sz="800" dirty="0">
              <a:latin typeface="Arial"/>
              <a:cs typeface="Arial"/>
            </a:endParaRPr>
          </a:p>
        </p:txBody>
      </p:sp>
      <p:sp>
        <p:nvSpPr>
          <p:cNvPr id="384" name="TextBox 383">
            <a:extLst>
              <a:ext uri="{FF2B5EF4-FFF2-40B4-BE49-F238E27FC236}">
                <a16:creationId xmlns:a16="http://schemas.microsoft.com/office/drawing/2014/main" id="{FD425DF8-1DDB-A74F-80ED-D5911CF41DB3}"/>
              </a:ext>
            </a:extLst>
          </p:cNvPr>
          <p:cNvSpPr txBox="1"/>
          <p:nvPr/>
        </p:nvSpPr>
        <p:spPr>
          <a:xfrm>
            <a:off x="3379405" y="6447661"/>
            <a:ext cx="103929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Skills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sp>
        <p:nvSpPr>
          <p:cNvPr id="385" name="object 76">
            <a:extLst>
              <a:ext uri="{FF2B5EF4-FFF2-40B4-BE49-F238E27FC236}">
                <a16:creationId xmlns:a16="http://schemas.microsoft.com/office/drawing/2014/main" id="{0699813A-329B-0F1C-3C5F-B97D499710C6}"/>
              </a:ext>
            </a:extLst>
          </p:cNvPr>
          <p:cNvSpPr txBox="1"/>
          <p:nvPr/>
        </p:nvSpPr>
        <p:spPr>
          <a:xfrm>
            <a:off x="4839339" y="6663105"/>
            <a:ext cx="1412119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800" dirty="0">
                <a:solidFill>
                  <a:srgbClr val="231F20"/>
                </a:solidFill>
                <a:latin typeface="Arial"/>
                <a:cs typeface="Arial"/>
              </a:rPr>
              <a:t>People have practised disability-inclusive skills</a:t>
            </a:r>
            <a:endParaRPr lang="en-US" sz="800" dirty="0">
              <a:latin typeface="Arial"/>
              <a:cs typeface="Arial"/>
            </a:endParaRPr>
          </a:p>
        </p:txBody>
      </p:sp>
      <p:sp>
        <p:nvSpPr>
          <p:cNvPr id="386" name="TextBox 385">
            <a:extLst>
              <a:ext uri="{FF2B5EF4-FFF2-40B4-BE49-F238E27FC236}">
                <a16:creationId xmlns:a16="http://schemas.microsoft.com/office/drawing/2014/main" id="{2F5F0EA1-2994-98BF-6761-95D5C8A46F7A}"/>
              </a:ext>
            </a:extLst>
          </p:cNvPr>
          <p:cNvSpPr txBox="1"/>
          <p:nvPr/>
        </p:nvSpPr>
        <p:spPr>
          <a:xfrm>
            <a:off x="4711643" y="6447661"/>
            <a:ext cx="1519599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Rehearsal and practice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cxnSp>
        <p:nvCxnSpPr>
          <p:cNvPr id="388" name="Connector: Elbow 41">
            <a:extLst>
              <a:ext uri="{FF2B5EF4-FFF2-40B4-BE49-F238E27FC236}">
                <a16:creationId xmlns:a16="http://schemas.microsoft.com/office/drawing/2014/main" id="{FC3ED8EF-A6F9-FA77-98A9-04E84A3D4F62}"/>
              </a:ext>
            </a:extLst>
          </p:cNvPr>
          <p:cNvCxnSpPr>
            <a:cxnSpLocks/>
            <a:stCxn id="387" idx="0"/>
            <a:endCxn id="330" idx="1"/>
          </p:cNvCxnSpPr>
          <p:nvPr/>
        </p:nvCxnSpPr>
        <p:spPr>
          <a:xfrm rot="16200000" flipV="1">
            <a:off x="3695340" y="5301759"/>
            <a:ext cx="1444386" cy="785004"/>
          </a:xfrm>
          <a:prstGeom prst="bentConnector4">
            <a:avLst>
              <a:gd name="adj1" fmla="val 29082"/>
              <a:gd name="adj2" fmla="val 130193"/>
            </a:avLst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" name="Connector: Elbow 41">
            <a:extLst>
              <a:ext uri="{FF2B5EF4-FFF2-40B4-BE49-F238E27FC236}">
                <a16:creationId xmlns:a16="http://schemas.microsoft.com/office/drawing/2014/main" id="{D03DE22A-73B7-7286-C93A-8CC5F7E85EE3}"/>
              </a:ext>
            </a:extLst>
          </p:cNvPr>
          <p:cNvCxnSpPr>
            <a:cxnSpLocks/>
          </p:cNvCxnSpPr>
          <p:nvPr/>
        </p:nvCxnSpPr>
        <p:spPr>
          <a:xfrm rot="16200000" flipH="1">
            <a:off x="4132318" y="1074880"/>
            <a:ext cx="225118" cy="5725"/>
          </a:xfrm>
          <a:prstGeom prst="bentConnector3">
            <a:avLst/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object 12">
            <a:extLst>
              <a:ext uri="{FF2B5EF4-FFF2-40B4-BE49-F238E27FC236}">
                <a16:creationId xmlns:a16="http://schemas.microsoft.com/office/drawing/2014/main" id="{C46AFEB3-B821-05E5-E3F9-31982D46B00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-11703"/>
            <a:ext cx="10693399" cy="38554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 marL="201295" algn="l">
              <a:lnSpc>
                <a:spcPts val="3479"/>
              </a:lnSpc>
            </a:pPr>
            <a:r>
              <a:rPr lang="en-US" sz="1400" spc="-25" dirty="0"/>
              <a:t>People practise disability-inclusive behaviours</a:t>
            </a:r>
            <a:endParaRPr sz="1400" spc="-25" dirty="0"/>
          </a:p>
        </p:txBody>
      </p:sp>
      <p:sp>
        <p:nvSpPr>
          <p:cNvPr id="5" name="object 76">
            <a:extLst>
              <a:ext uri="{FF2B5EF4-FFF2-40B4-BE49-F238E27FC236}">
                <a16:creationId xmlns:a16="http://schemas.microsoft.com/office/drawing/2014/main" id="{4FFA9793-BCEF-983C-FB25-0ADD600CD64E}"/>
              </a:ext>
            </a:extLst>
          </p:cNvPr>
          <p:cNvSpPr txBox="1"/>
          <p:nvPr/>
        </p:nvSpPr>
        <p:spPr>
          <a:xfrm>
            <a:off x="2233875" y="2960652"/>
            <a:ext cx="1133843" cy="3366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People believe that being inclusive of people with disabilities benefits them 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7" name="object 76">
            <a:extLst>
              <a:ext uri="{FF2B5EF4-FFF2-40B4-BE49-F238E27FC236}">
                <a16:creationId xmlns:a16="http://schemas.microsoft.com/office/drawing/2014/main" id="{A8AD2808-F343-8A91-7D3C-22A718790CF8}"/>
              </a:ext>
            </a:extLst>
          </p:cNvPr>
          <p:cNvSpPr txBox="1"/>
          <p:nvPr/>
        </p:nvSpPr>
        <p:spPr>
          <a:xfrm>
            <a:off x="3699926" y="614655"/>
            <a:ext cx="1094741" cy="3366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l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National policies and procedures on disability inclusion are in place 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8" name="object 76">
            <a:extLst>
              <a:ext uri="{FF2B5EF4-FFF2-40B4-BE49-F238E27FC236}">
                <a16:creationId xmlns:a16="http://schemas.microsoft.com/office/drawing/2014/main" id="{544C2E19-9C7E-4013-F7EA-BD6B8498D8D7}"/>
              </a:ext>
            </a:extLst>
          </p:cNvPr>
          <p:cNvSpPr txBox="1"/>
          <p:nvPr/>
        </p:nvSpPr>
        <p:spPr>
          <a:xfrm>
            <a:off x="4934291" y="556305"/>
            <a:ext cx="1019892" cy="3366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l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Funding for disability-inclusive spaces is available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11" name="object 76">
            <a:extLst>
              <a:ext uri="{FF2B5EF4-FFF2-40B4-BE49-F238E27FC236}">
                <a16:creationId xmlns:a16="http://schemas.microsoft.com/office/drawing/2014/main" id="{12C88D49-022A-9F05-9B71-B190735481F9}"/>
              </a:ext>
            </a:extLst>
          </p:cNvPr>
          <p:cNvSpPr txBox="1"/>
          <p:nvPr/>
        </p:nvSpPr>
        <p:spPr>
          <a:xfrm>
            <a:off x="8992324" y="2378293"/>
            <a:ext cx="1025739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People expect to be socially rewarded when they practise disability- inclusive behaviours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7F7435D-9088-F8EA-7A83-7DE0CE0A1AE6}"/>
              </a:ext>
            </a:extLst>
          </p:cNvPr>
          <p:cNvSpPr txBox="1"/>
          <p:nvPr/>
        </p:nvSpPr>
        <p:spPr>
          <a:xfrm>
            <a:off x="8862346" y="2067300"/>
            <a:ext cx="1176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F79645"/>
                </a:highlight>
                <a:latin typeface="Arial"/>
                <a:cs typeface="Arial"/>
              </a:rPr>
              <a:t>Outcome expectancy</a:t>
            </a:r>
            <a:endParaRPr lang="en-US" sz="800" dirty="0">
              <a:solidFill>
                <a:schemeClr val="bg1"/>
              </a:solidFill>
              <a:highlight>
                <a:srgbClr val="F79645"/>
              </a:highlight>
              <a:latin typeface="Arial"/>
              <a:cs typeface="Arial"/>
            </a:endParaRPr>
          </a:p>
        </p:txBody>
      </p:sp>
      <p:sp>
        <p:nvSpPr>
          <p:cNvPr id="13" name="object 76">
            <a:extLst>
              <a:ext uri="{FF2B5EF4-FFF2-40B4-BE49-F238E27FC236}">
                <a16:creationId xmlns:a16="http://schemas.microsoft.com/office/drawing/2014/main" id="{B4302F45-FB61-A523-E2C3-F57509E58B56}"/>
              </a:ext>
            </a:extLst>
          </p:cNvPr>
          <p:cNvSpPr txBox="1"/>
          <p:nvPr/>
        </p:nvSpPr>
        <p:spPr>
          <a:xfrm>
            <a:off x="7633145" y="3273580"/>
            <a:ext cx="1027754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r>
              <a:rPr lang="en-US" sz="7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 </a:t>
            </a:r>
            <a:r>
              <a:rPr lang="en-U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en-US" sz="7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enough visible positive deviants</a:t>
            </a:r>
            <a:endParaRPr lang="en-US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534475-9BFB-B0C2-DDD8-C08B261E956D}"/>
              </a:ext>
            </a:extLst>
          </p:cNvPr>
          <p:cNvSpPr txBox="1"/>
          <p:nvPr/>
        </p:nvSpPr>
        <p:spPr>
          <a:xfrm>
            <a:off x="7492606" y="3098648"/>
            <a:ext cx="117679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F79645"/>
                </a:highlight>
                <a:latin typeface="Arial"/>
                <a:cs typeface="Arial"/>
              </a:rPr>
              <a:t>Positive deviance</a:t>
            </a:r>
            <a:endParaRPr lang="en-US" sz="800" dirty="0">
              <a:solidFill>
                <a:schemeClr val="bg1"/>
              </a:solidFill>
              <a:highlight>
                <a:srgbClr val="F79645"/>
              </a:highlight>
              <a:latin typeface="Arial"/>
              <a:cs typeface="Arial"/>
            </a:endParaRPr>
          </a:p>
        </p:txBody>
      </p:sp>
      <p:cxnSp>
        <p:nvCxnSpPr>
          <p:cNvPr id="16" name="Connector: Elbow 41">
            <a:extLst>
              <a:ext uri="{FF2B5EF4-FFF2-40B4-BE49-F238E27FC236}">
                <a16:creationId xmlns:a16="http://schemas.microsoft.com/office/drawing/2014/main" id="{AE7C9436-2E3F-D1AA-4661-1509CA336609}"/>
              </a:ext>
            </a:extLst>
          </p:cNvPr>
          <p:cNvCxnSpPr>
            <a:cxnSpLocks/>
            <a:stCxn id="13" idx="2"/>
          </p:cNvCxnSpPr>
          <p:nvPr/>
        </p:nvCxnSpPr>
        <p:spPr>
          <a:xfrm rot="5400000">
            <a:off x="7291222" y="3033953"/>
            <a:ext cx="387264" cy="1324336"/>
          </a:xfrm>
          <a:prstGeom prst="bentConnector2">
            <a:avLst/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nector: Elbow 41">
            <a:extLst>
              <a:ext uri="{FF2B5EF4-FFF2-40B4-BE49-F238E27FC236}">
                <a16:creationId xmlns:a16="http://schemas.microsoft.com/office/drawing/2014/main" id="{A25AB449-6E32-4963-C31E-3A097241CFAB}"/>
              </a:ext>
            </a:extLst>
          </p:cNvPr>
          <p:cNvCxnSpPr>
            <a:cxnSpLocks/>
          </p:cNvCxnSpPr>
          <p:nvPr/>
        </p:nvCxnSpPr>
        <p:spPr>
          <a:xfrm rot="10800000" flipV="1">
            <a:off x="8715723" y="2916095"/>
            <a:ext cx="672128" cy="430369"/>
          </a:xfrm>
          <a:prstGeom prst="bentConnector3">
            <a:avLst>
              <a:gd name="adj1" fmla="val 792"/>
            </a:avLst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nector: Elbow 41">
            <a:extLst>
              <a:ext uri="{FF2B5EF4-FFF2-40B4-BE49-F238E27FC236}">
                <a16:creationId xmlns:a16="http://schemas.microsoft.com/office/drawing/2014/main" id="{46225941-6566-F5E3-155E-AB5EDCAD6B64}"/>
              </a:ext>
            </a:extLst>
          </p:cNvPr>
          <p:cNvCxnSpPr>
            <a:cxnSpLocks/>
            <a:stCxn id="13" idx="2"/>
          </p:cNvCxnSpPr>
          <p:nvPr/>
        </p:nvCxnSpPr>
        <p:spPr>
          <a:xfrm rot="5400000">
            <a:off x="7073133" y="3251742"/>
            <a:ext cx="823143" cy="1324637"/>
          </a:xfrm>
          <a:prstGeom prst="bentConnector2">
            <a:avLst/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F35413D9-9907-EE42-DD0B-6C5B5A41704C}"/>
              </a:ext>
            </a:extLst>
          </p:cNvPr>
          <p:cNvSpPr/>
          <p:nvPr/>
        </p:nvSpPr>
        <p:spPr>
          <a:xfrm>
            <a:off x="1994005" y="1946607"/>
            <a:ext cx="2479793" cy="692481"/>
          </a:xfrm>
          <a:prstGeom prst="rect">
            <a:avLst/>
          </a:prstGeom>
          <a:solidFill>
            <a:schemeClr val="accent5">
              <a:lumMod val="20000"/>
              <a:lumOff val="80000"/>
              <a:alpha val="30162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LB"/>
          </a:p>
        </p:txBody>
      </p:sp>
      <p:sp>
        <p:nvSpPr>
          <p:cNvPr id="33" name="object 76">
            <a:extLst>
              <a:ext uri="{FF2B5EF4-FFF2-40B4-BE49-F238E27FC236}">
                <a16:creationId xmlns:a16="http://schemas.microsoft.com/office/drawing/2014/main" id="{5DD5A204-A697-5CF0-B544-3224EE175A08}"/>
              </a:ext>
            </a:extLst>
          </p:cNvPr>
          <p:cNvSpPr txBox="1"/>
          <p:nvPr/>
        </p:nvSpPr>
        <p:spPr>
          <a:xfrm>
            <a:off x="3154354" y="2126714"/>
            <a:ext cx="1200262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Teachers have the self-efficacy to teach and practise inclusive behaviours and values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79C41B0-F520-87D5-3A04-F0E455287AA1}"/>
              </a:ext>
            </a:extLst>
          </p:cNvPr>
          <p:cNvSpPr txBox="1"/>
          <p:nvPr/>
        </p:nvSpPr>
        <p:spPr>
          <a:xfrm>
            <a:off x="3028160" y="1951663"/>
            <a:ext cx="103929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Self-efficacy </a:t>
            </a:r>
            <a:endParaRPr lang="en-US" sz="800" dirty="0">
              <a:solidFill>
                <a:schemeClr val="bg1"/>
              </a:solidFill>
              <a:highlight>
                <a:srgbClr val="4E81BD"/>
              </a:highlight>
              <a:latin typeface="Arial"/>
              <a:cs typeface="Arial"/>
            </a:endParaRPr>
          </a:p>
        </p:txBody>
      </p:sp>
      <p:cxnSp>
        <p:nvCxnSpPr>
          <p:cNvPr id="35" name="Connector: Elbow 41">
            <a:extLst>
              <a:ext uri="{FF2B5EF4-FFF2-40B4-BE49-F238E27FC236}">
                <a16:creationId xmlns:a16="http://schemas.microsoft.com/office/drawing/2014/main" id="{8B862437-9783-902E-0219-94C1DAB05FA8}"/>
              </a:ext>
            </a:extLst>
          </p:cNvPr>
          <p:cNvCxnSpPr>
            <a:cxnSpLocks/>
          </p:cNvCxnSpPr>
          <p:nvPr/>
        </p:nvCxnSpPr>
        <p:spPr>
          <a:xfrm>
            <a:off x="3425081" y="2625917"/>
            <a:ext cx="667353" cy="67093"/>
          </a:xfrm>
          <a:prstGeom prst="bentConnector3">
            <a:avLst>
              <a:gd name="adj1" fmla="val -441"/>
            </a:avLst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1AF9DFF5-7C8F-CECA-F9CA-12AEB44195FC}"/>
              </a:ext>
            </a:extLst>
          </p:cNvPr>
          <p:cNvSpPr txBox="1"/>
          <p:nvPr/>
        </p:nvSpPr>
        <p:spPr>
          <a:xfrm>
            <a:off x="1922982" y="1964409"/>
            <a:ext cx="1222232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Curriculum</a:t>
            </a:r>
            <a:endParaRPr lang="en-US" sz="800" dirty="0">
              <a:solidFill>
                <a:schemeClr val="bg1"/>
              </a:solidFill>
              <a:highlight>
                <a:srgbClr val="4E81BD"/>
              </a:highlight>
              <a:latin typeface="Arial"/>
              <a:cs typeface="Arial"/>
            </a:endParaRPr>
          </a:p>
        </p:txBody>
      </p:sp>
      <p:sp>
        <p:nvSpPr>
          <p:cNvPr id="37" name="object 76">
            <a:extLst>
              <a:ext uri="{FF2B5EF4-FFF2-40B4-BE49-F238E27FC236}">
                <a16:creationId xmlns:a16="http://schemas.microsoft.com/office/drawing/2014/main" id="{E27A24C0-0887-9E73-A9DE-8D9E5FEE4FE3}"/>
              </a:ext>
            </a:extLst>
          </p:cNvPr>
          <p:cNvSpPr txBox="1"/>
          <p:nvPr/>
        </p:nvSpPr>
        <p:spPr>
          <a:xfrm>
            <a:off x="2044657" y="2144869"/>
            <a:ext cx="1009545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The teaching of disability-inclusive values is embedded in the curriculum</a:t>
            </a:r>
            <a:endParaRPr lang="en-US" sz="700" dirty="0">
              <a:latin typeface="Arial"/>
              <a:cs typeface="Arial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4679087-5D56-D8F5-AD47-65027656B6AC}"/>
              </a:ext>
            </a:extLst>
          </p:cNvPr>
          <p:cNvCxnSpPr>
            <a:cxnSpLocks/>
          </p:cNvCxnSpPr>
          <p:nvPr/>
        </p:nvCxnSpPr>
        <p:spPr>
          <a:xfrm flipV="1">
            <a:off x="2075945" y="2577542"/>
            <a:ext cx="2342753" cy="16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bject 76">
            <a:extLst>
              <a:ext uri="{FF2B5EF4-FFF2-40B4-BE49-F238E27FC236}">
                <a16:creationId xmlns:a16="http://schemas.microsoft.com/office/drawing/2014/main" id="{062F94F2-FF30-7500-0D9F-9774476B14E5}"/>
              </a:ext>
            </a:extLst>
          </p:cNvPr>
          <p:cNvSpPr txBox="1"/>
          <p:nvPr/>
        </p:nvSpPr>
        <p:spPr>
          <a:xfrm>
            <a:off x="5610211" y="4293398"/>
            <a:ext cx="1115561" cy="3366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3741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is a prevailing positive social norm that supports disability inclusion</a:t>
            </a:r>
            <a:endParaRPr 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95A58F2-80DE-E62D-A779-67A22EE47A9B}"/>
              </a:ext>
            </a:extLst>
          </p:cNvPr>
          <p:cNvSpPr txBox="1"/>
          <p:nvPr/>
        </p:nvSpPr>
        <p:spPr>
          <a:xfrm>
            <a:off x="5490279" y="4140061"/>
            <a:ext cx="117679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F79645"/>
                </a:highlight>
                <a:latin typeface="Arial"/>
                <a:cs typeface="Arial"/>
              </a:rPr>
              <a:t>Social Norm</a:t>
            </a:r>
            <a:endParaRPr lang="en-US" sz="800" dirty="0">
              <a:solidFill>
                <a:schemeClr val="bg1"/>
              </a:solidFill>
              <a:highlight>
                <a:srgbClr val="F79645"/>
              </a:highlight>
              <a:latin typeface="Arial"/>
              <a:cs typeface="Arial"/>
            </a:endParaRPr>
          </a:p>
        </p:txBody>
      </p:sp>
      <p:sp>
        <p:nvSpPr>
          <p:cNvPr id="43" name="object 76">
            <a:extLst>
              <a:ext uri="{FF2B5EF4-FFF2-40B4-BE49-F238E27FC236}">
                <a16:creationId xmlns:a16="http://schemas.microsoft.com/office/drawing/2014/main" id="{BE9D62CA-79A9-23B9-881F-3406E225EA4D}"/>
              </a:ext>
            </a:extLst>
          </p:cNvPr>
          <p:cNvSpPr txBox="1"/>
          <p:nvPr/>
        </p:nvSpPr>
        <p:spPr>
          <a:xfrm>
            <a:off x="5620939" y="5030638"/>
            <a:ext cx="1201446" cy="3366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r>
              <a:rPr lang="en-US" sz="700" b="0" i="0" dirty="0">
                <a:solidFill>
                  <a:srgbClr val="37415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</a:t>
            </a:r>
            <a:r>
              <a:rPr lang="en-US" sz="700" dirty="0">
                <a:solidFill>
                  <a:srgbClr val="3741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is a successful social movement for disability inclusion</a:t>
            </a:r>
            <a:endParaRPr lang="en-US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0275A93-3987-FD13-1596-5EC95CACD3C0}"/>
              </a:ext>
            </a:extLst>
          </p:cNvPr>
          <p:cNvSpPr txBox="1"/>
          <p:nvPr/>
        </p:nvSpPr>
        <p:spPr>
          <a:xfrm>
            <a:off x="5486112" y="4692110"/>
            <a:ext cx="1176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F79645"/>
                </a:highlight>
                <a:latin typeface="Arial"/>
                <a:cs typeface="Arial"/>
              </a:rPr>
              <a:t>Demand through social movements</a:t>
            </a:r>
            <a:endParaRPr lang="en-US" sz="800" dirty="0">
              <a:solidFill>
                <a:schemeClr val="bg1"/>
              </a:solidFill>
              <a:highlight>
                <a:srgbClr val="F79645"/>
              </a:highlight>
              <a:latin typeface="Arial"/>
              <a:cs typeface="Arial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DFECE77-0033-7802-6BB8-778E832BCBCC}"/>
              </a:ext>
            </a:extLst>
          </p:cNvPr>
          <p:cNvSpPr/>
          <p:nvPr/>
        </p:nvSpPr>
        <p:spPr>
          <a:xfrm>
            <a:off x="8731132" y="3989001"/>
            <a:ext cx="1519054" cy="2831487"/>
          </a:xfrm>
          <a:prstGeom prst="rect">
            <a:avLst/>
          </a:prstGeom>
          <a:solidFill>
            <a:srgbClr val="F79645">
              <a:alpha val="19744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LB" dirty="0"/>
          </a:p>
        </p:txBody>
      </p:sp>
      <p:sp>
        <p:nvSpPr>
          <p:cNvPr id="46" name="object 76">
            <a:extLst>
              <a:ext uri="{FF2B5EF4-FFF2-40B4-BE49-F238E27FC236}">
                <a16:creationId xmlns:a16="http://schemas.microsoft.com/office/drawing/2014/main" id="{85AEF063-61B4-5EFA-6F15-93BA15D66139}"/>
              </a:ext>
            </a:extLst>
          </p:cNvPr>
          <p:cNvSpPr txBox="1"/>
          <p:nvPr/>
        </p:nvSpPr>
        <p:spPr>
          <a:xfrm>
            <a:off x="8824722" y="5053403"/>
            <a:ext cx="1425464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r>
              <a:rPr lang="en-US" sz="7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 within the movement have a sense of belonging and solidarity</a:t>
            </a:r>
            <a:endParaRPr lang="en-US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object 76">
            <a:extLst>
              <a:ext uri="{FF2B5EF4-FFF2-40B4-BE49-F238E27FC236}">
                <a16:creationId xmlns:a16="http://schemas.microsoft.com/office/drawing/2014/main" id="{8DAC425E-B39A-7D03-062D-3152066B45EC}"/>
              </a:ext>
            </a:extLst>
          </p:cNvPr>
          <p:cNvSpPr txBox="1"/>
          <p:nvPr/>
        </p:nvSpPr>
        <p:spPr>
          <a:xfrm>
            <a:off x="8834847" y="4265782"/>
            <a:ext cx="1148939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r>
              <a:rPr lang="en-US" sz="800" dirty="0">
                <a:solidFill>
                  <a:srgbClr val="374151"/>
                </a:solidFill>
                <a:latin typeface="Söhne"/>
              </a:rPr>
              <a:t>People perceive </a:t>
            </a:r>
            <a:r>
              <a:rPr lang="en-US" sz="800" b="0" i="0" dirty="0">
                <a:solidFill>
                  <a:srgbClr val="374151"/>
                </a:solidFill>
                <a:effectLst/>
                <a:latin typeface="Söhne"/>
              </a:rPr>
              <a:t>the cause of disability inclusion as morally just and deserving of support</a:t>
            </a:r>
            <a:endParaRPr lang="en-US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F44D6B0-2D30-F67E-286B-7B9109D76C06}"/>
              </a:ext>
            </a:extLst>
          </p:cNvPr>
          <p:cNvSpPr txBox="1"/>
          <p:nvPr/>
        </p:nvSpPr>
        <p:spPr>
          <a:xfrm>
            <a:off x="8686706" y="4115502"/>
            <a:ext cx="131087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F79645"/>
                </a:highlight>
                <a:latin typeface="Arial"/>
                <a:cs typeface="Arial"/>
              </a:rPr>
              <a:t>Worthiness</a:t>
            </a:r>
            <a:endParaRPr lang="en-US" sz="800" dirty="0">
              <a:solidFill>
                <a:schemeClr val="bg1"/>
              </a:solidFill>
              <a:highlight>
                <a:srgbClr val="F79645"/>
              </a:highlight>
              <a:latin typeface="Arial"/>
              <a:cs typeface="Arial"/>
            </a:endParaRPr>
          </a:p>
        </p:txBody>
      </p:sp>
      <p:cxnSp>
        <p:nvCxnSpPr>
          <p:cNvPr id="50" name="Connector: Elbow 41">
            <a:extLst>
              <a:ext uri="{FF2B5EF4-FFF2-40B4-BE49-F238E27FC236}">
                <a16:creationId xmlns:a16="http://schemas.microsoft.com/office/drawing/2014/main" id="{29B19C95-28FD-495D-2B95-5A4F62F67CA3}"/>
              </a:ext>
            </a:extLst>
          </p:cNvPr>
          <p:cNvCxnSpPr>
            <a:cxnSpLocks/>
          </p:cNvCxnSpPr>
          <p:nvPr/>
        </p:nvCxnSpPr>
        <p:spPr>
          <a:xfrm rot="10800000" flipV="1">
            <a:off x="6901103" y="5313837"/>
            <a:ext cx="1732704" cy="1"/>
          </a:xfrm>
          <a:prstGeom prst="bentConnector3">
            <a:avLst>
              <a:gd name="adj1" fmla="val 50000"/>
            </a:avLst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35CACC63-91EF-209E-A19C-6556FC33808C}"/>
              </a:ext>
            </a:extLst>
          </p:cNvPr>
          <p:cNvSpPr txBox="1"/>
          <p:nvPr/>
        </p:nvSpPr>
        <p:spPr>
          <a:xfrm>
            <a:off x="8698978" y="4863945"/>
            <a:ext cx="131087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F79645"/>
                </a:highlight>
                <a:latin typeface="Arial"/>
                <a:cs typeface="Arial"/>
              </a:rPr>
              <a:t>Unity </a:t>
            </a:r>
            <a:endParaRPr lang="en-US" sz="800" dirty="0">
              <a:solidFill>
                <a:schemeClr val="bg1"/>
              </a:solidFill>
              <a:highlight>
                <a:srgbClr val="F79645"/>
              </a:highlight>
              <a:latin typeface="Arial"/>
              <a:cs typeface="Arial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785A774-9F33-F9C5-E8E6-18B0B3B76CE7}"/>
              </a:ext>
            </a:extLst>
          </p:cNvPr>
          <p:cNvSpPr txBox="1"/>
          <p:nvPr/>
        </p:nvSpPr>
        <p:spPr>
          <a:xfrm>
            <a:off x="8670402" y="5993840"/>
            <a:ext cx="131087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F79645"/>
                </a:highlight>
                <a:latin typeface="Arial"/>
                <a:cs typeface="Arial"/>
              </a:rPr>
              <a:t>Commitment</a:t>
            </a:r>
            <a:endParaRPr lang="en-US" sz="800" dirty="0">
              <a:solidFill>
                <a:schemeClr val="bg1"/>
              </a:solidFill>
              <a:highlight>
                <a:srgbClr val="F79645"/>
              </a:highlight>
              <a:latin typeface="Arial"/>
              <a:cs typeface="Arial"/>
            </a:endParaRPr>
          </a:p>
        </p:txBody>
      </p:sp>
      <p:sp>
        <p:nvSpPr>
          <p:cNvPr id="54" name="object 76">
            <a:extLst>
              <a:ext uri="{FF2B5EF4-FFF2-40B4-BE49-F238E27FC236}">
                <a16:creationId xmlns:a16="http://schemas.microsoft.com/office/drawing/2014/main" id="{91F8D6AF-F25E-EF8C-735D-19AB4B1D744C}"/>
              </a:ext>
            </a:extLst>
          </p:cNvPr>
          <p:cNvSpPr txBox="1"/>
          <p:nvPr/>
        </p:nvSpPr>
        <p:spPr>
          <a:xfrm>
            <a:off x="8814687" y="6174367"/>
            <a:ext cx="1323258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r>
              <a:rPr lang="en-U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 are dedicated and engaged for disability inclusion</a:t>
            </a:r>
            <a:endParaRPr lang="en-US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object 76">
            <a:extLst>
              <a:ext uri="{FF2B5EF4-FFF2-40B4-BE49-F238E27FC236}">
                <a16:creationId xmlns:a16="http://schemas.microsoft.com/office/drawing/2014/main" id="{C13F7738-2309-8327-8FA1-E43D17EA848F}"/>
              </a:ext>
            </a:extLst>
          </p:cNvPr>
          <p:cNvSpPr txBox="1"/>
          <p:nvPr/>
        </p:nvSpPr>
        <p:spPr>
          <a:xfrm>
            <a:off x="8812872" y="5691522"/>
            <a:ext cx="1425464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r>
              <a:rPr lang="en-U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 are enough people participating in the movement</a:t>
            </a:r>
            <a:endParaRPr lang="en-US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9029614-45DA-366C-3FEB-F1E8CFABF705}"/>
              </a:ext>
            </a:extLst>
          </p:cNvPr>
          <p:cNvSpPr txBox="1"/>
          <p:nvPr/>
        </p:nvSpPr>
        <p:spPr>
          <a:xfrm>
            <a:off x="8672909" y="5490489"/>
            <a:ext cx="131087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F79645"/>
                </a:highlight>
                <a:latin typeface="Arial"/>
                <a:cs typeface="Arial"/>
              </a:rPr>
              <a:t>Numbers </a:t>
            </a:r>
            <a:endParaRPr lang="en-US" sz="800" dirty="0">
              <a:solidFill>
                <a:schemeClr val="bg1"/>
              </a:solidFill>
              <a:highlight>
                <a:srgbClr val="F79645"/>
              </a:highligh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3791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>
            <a:extLst>
              <a:ext uri="{FF2B5EF4-FFF2-40B4-BE49-F238E27FC236}">
                <a16:creationId xmlns:a16="http://schemas.microsoft.com/office/drawing/2014/main" id="{7785A774-9F33-F9C5-E8E6-18B0B3B76CE7}"/>
              </a:ext>
            </a:extLst>
          </p:cNvPr>
          <p:cNvSpPr txBox="1"/>
          <p:nvPr/>
        </p:nvSpPr>
        <p:spPr>
          <a:xfrm>
            <a:off x="8670402" y="6011201"/>
            <a:ext cx="131087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F79645"/>
                </a:highlight>
                <a:latin typeface="Arial"/>
                <a:cs typeface="Arial"/>
              </a:rPr>
              <a:t>Commitment</a:t>
            </a:r>
            <a:endParaRPr lang="en-US" sz="800" dirty="0">
              <a:solidFill>
                <a:schemeClr val="bg1"/>
              </a:solidFill>
              <a:highlight>
                <a:srgbClr val="F79645"/>
              </a:highlight>
              <a:latin typeface="Arial"/>
              <a:cs typeface="Arial"/>
            </a:endParaRPr>
          </a:p>
        </p:txBody>
      </p:sp>
      <p:sp>
        <p:nvSpPr>
          <p:cNvPr id="387" name="Rectangle 386">
            <a:extLst>
              <a:ext uri="{FF2B5EF4-FFF2-40B4-BE49-F238E27FC236}">
                <a16:creationId xmlns:a16="http://schemas.microsoft.com/office/drawing/2014/main" id="{378D085D-E480-C141-8BFD-45F09CAE1BC9}"/>
              </a:ext>
            </a:extLst>
          </p:cNvPr>
          <p:cNvSpPr/>
          <p:nvPr/>
        </p:nvSpPr>
        <p:spPr>
          <a:xfrm>
            <a:off x="3368661" y="6416454"/>
            <a:ext cx="2882748" cy="696494"/>
          </a:xfrm>
          <a:prstGeom prst="rect">
            <a:avLst/>
          </a:prstGeom>
          <a:solidFill>
            <a:schemeClr val="bg2">
              <a:alpha val="60121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LB"/>
          </a:p>
        </p:txBody>
      </p:sp>
      <p:sp>
        <p:nvSpPr>
          <p:cNvPr id="336" name="Rectangle 335">
            <a:extLst>
              <a:ext uri="{FF2B5EF4-FFF2-40B4-BE49-F238E27FC236}">
                <a16:creationId xmlns:a16="http://schemas.microsoft.com/office/drawing/2014/main" id="{93E43025-EB0B-5905-F391-C4449984398A}"/>
              </a:ext>
            </a:extLst>
          </p:cNvPr>
          <p:cNvSpPr/>
          <p:nvPr/>
        </p:nvSpPr>
        <p:spPr>
          <a:xfrm>
            <a:off x="294758" y="4052692"/>
            <a:ext cx="1202415" cy="1409066"/>
          </a:xfrm>
          <a:prstGeom prst="rect">
            <a:avLst/>
          </a:prstGeom>
          <a:solidFill>
            <a:schemeClr val="bg2">
              <a:alpha val="60121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LB"/>
          </a:p>
        </p:txBody>
      </p:sp>
      <p:sp>
        <p:nvSpPr>
          <p:cNvPr id="307" name="Rectangle 306">
            <a:extLst>
              <a:ext uri="{FF2B5EF4-FFF2-40B4-BE49-F238E27FC236}">
                <a16:creationId xmlns:a16="http://schemas.microsoft.com/office/drawing/2014/main" id="{9D7D7C5A-F51E-F13B-10D3-2E4630C27AE8}"/>
              </a:ext>
            </a:extLst>
          </p:cNvPr>
          <p:cNvSpPr/>
          <p:nvPr/>
        </p:nvSpPr>
        <p:spPr>
          <a:xfrm>
            <a:off x="305574" y="876222"/>
            <a:ext cx="1587871" cy="2538889"/>
          </a:xfrm>
          <a:prstGeom prst="rect">
            <a:avLst/>
          </a:prstGeom>
          <a:solidFill>
            <a:schemeClr val="bg2">
              <a:alpha val="60121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LB"/>
          </a:p>
        </p:txBody>
      </p:sp>
      <p:sp>
        <p:nvSpPr>
          <p:cNvPr id="89" name="object 3">
            <a:extLst>
              <a:ext uri="{FF2B5EF4-FFF2-40B4-BE49-F238E27FC236}">
                <a16:creationId xmlns:a16="http://schemas.microsoft.com/office/drawing/2014/main" id="{C1B3D3A0-8A87-6B10-A724-FDEDA0A9FB2C}"/>
              </a:ext>
            </a:extLst>
          </p:cNvPr>
          <p:cNvSpPr/>
          <p:nvPr/>
        </p:nvSpPr>
        <p:spPr>
          <a:xfrm>
            <a:off x="3425081" y="2106647"/>
            <a:ext cx="4088129" cy="4087495"/>
          </a:xfrm>
          <a:custGeom>
            <a:avLst/>
            <a:gdLst/>
            <a:ahLst/>
            <a:cxnLst/>
            <a:rect l="l" t="t" r="r" b="b"/>
            <a:pathLst>
              <a:path w="4088129" h="4087495">
                <a:moveTo>
                  <a:pt x="2043760" y="0"/>
                </a:moveTo>
                <a:lnTo>
                  <a:pt x="1995518" y="558"/>
                </a:lnTo>
                <a:lnTo>
                  <a:pt x="1947550" y="2224"/>
                </a:lnTo>
                <a:lnTo>
                  <a:pt x="1899869" y="4986"/>
                </a:lnTo>
                <a:lnTo>
                  <a:pt x="1852486" y="8832"/>
                </a:lnTo>
                <a:lnTo>
                  <a:pt x="1805414" y="13749"/>
                </a:lnTo>
                <a:lnTo>
                  <a:pt x="1758665" y="19725"/>
                </a:lnTo>
                <a:lnTo>
                  <a:pt x="1712251" y="26749"/>
                </a:lnTo>
                <a:lnTo>
                  <a:pt x="1666185" y="34806"/>
                </a:lnTo>
                <a:lnTo>
                  <a:pt x="1620478" y="43886"/>
                </a:lnTo>
                <a:lnTo>
                  <a:pt x="1575144" y="53976"/>
                </a:lnTo>
                <a:lnTo>
                  <a:pt x="1530194" y="65064"/>
                </a:lnTo>
                <a:lnTo>
                  <a:pt x="1485641" y="77137"/>
                </a:lnTo>
                <a:lnTo>
                  <a:pt x="1441497" y="90183"/>
                </a:lnTo>
                <a:lnTo>
                  <a:pt x="1397773" y="104190"/>
                </a:lnTo>
                <a:lnTo>
                  <a:pt x="1354484" y="119146"/>
                </a:lnTo>
                <a:lnTo>
                  <a:pt x="1311639" y="135039"/>
                </a:lnTo>
                <a:lnTo>
                  <a:pt x="1269253" y="151855"/>
                </a:lnTo>
                <a:lnTo>
                  <a:pt x="1227337" y="169584"/>
                </a:lnTo>
                <a:lnTo>
                  <a:pt x="1185904" y="188212"/>
                </a:lnTo>
                <a:lnTo>
                  <a:pt x="1144966" y="207727"/>
                </a:lnTo>
                <a:lnTo>
                  <a:pt x="1104534" y="228117"/>
                </a:lnTo>
                <a:lnTo>
                  <a:pt x="1064622" y="249371"/>
                </a:lnTo>
                <a:lnTo>
                  <a:pt x="1025241" y="271475"/>
                </a:lnTo>
                <a:lnTo>
                  <a:pt x="986405" y="294417"/>
                </a:lnTo>
                <a:lnTo>
                  <a:pt x="948124" y="318185"/>
                </a:lnTo>
                <a:lnTo>
                  <a:pt x="910412" y="342766"/>
                </a:lnTo>
                <a:lnTo>
                  <a:pt x="873280" y="368150"/>
                </a:lnTo>
                <a:lnTo>
                  <a:pt x="836741" y="394322"/>
                </a:lnTo>
                <a:lnTo>
                  <a:pt x="800808" y="421271"/>
                </a:lnTo>
                <a:lnTo>
                  <a:pt x="765492" y="448986"/>
                </a:lnTo>
                <a:lnTo>
                  <a:pt x="730806" y="477452"/>
                </a:lnTo>
                <a:lnTo>
                  <a:pt x="696761" y="506659"/>
                </a:lnTo>
                <a:lnTo>
                  <a:pt x="663371" y="536593"/>
                </a:lnTo>
                <a:lnTo>
                  <a:pt x="630648" y="567243"/>
                </a:lnTo>
                <a:lnTo>
                  <a:pt x="598603" y="598597"/>
                </a:lnTo>
                <a:lnTo>
                  <a:pt x="567249" y="630641"/>
                </a:lnTo>
                <a:lnTo>
                  <a:pt x="536599" y="663364"/>
                </a:lnTo>
                <a:lnTo>
                  <a:pt x="506664" y="696754"/>
                </a:lnTo>
                <a:lnTo>
                  <a:pt x="477457" y="730798"/>
                </a:lnTo>
                <a:lnTo>
                  <a:pt x="448991" y="765484"/>
                </a:lnTo>
                <a:lnTo>
                  <a:pt x="421276" y="800800"/>
                </a:lnTo>
                <a:lnTo>
                  <a:pt x="394327" y="836733"/>
                </a:lnTo>
                <a:lnTo>
                  <a:pt x="368154" y="873272"/>
                </a:lnTo>
                <a:lnTo>
                  <a:pt x="342770" y="910403"/>
                </a:lnTo>
                <a:lnTo>
                  <a:pt x="318188" y="948115"/>
                </a:lnTo>
                <a:lnTo>
                  <a:pt x="294420" y="986395"/>
                </a:lnTo>
                <a:lnTo>
                  <a:pt x="271478" y="1025232"/>
                </a:lnTo>
                <a:lnTo>
                  <a:pt x="249374" y="1064612"/>
                </a:lnTo>
                <a:lnTo>
                  <a:pt x="228120" y="1104524"/>
                </a:lnTo>
                <a:lnTo>
                  <a:pt x="207730" y="1144955"/>
                </a:lnTo>
                <a:lnTo>
                  <a:pt x="188214" y="1185894"/>
                </a:lnTo>
                <a:lnTo>
                  <a:pt x="169586" y="1227327"/>
                </a:lnTo>
                <a:lnTo>
                  <a:pt x="151857" y="1269243"/>
                </a:lnTo>
                <a:lnTo>
                  <a:pt x="135040" y="1311628"/>
                </a:lnTo>
                <a:lnTo>
                  <a:pt x="119148" y="1354472"/>
                </a:lnTo>
                <a:lnTo>
                  <a:pt x="104192" y="1397762"/>
                </a:lnTo>
                <a:lnTo>
                  <a:pt x="90184" y="1441485"/>
                </a:lnTo>
                <a:lnTo>
                  <a:pt x="77138" y="1485629"/>
                </a:lnTo>
                <a:lnTo>
                  <a:pt x="65064" y="1530182"/>
                </a:lnTo>
                <a:lnTo>
                  <a:pt x="53977" y="1575132"/>
                </a:lnTo>
                <a:lnTo>
                  <a:pt x="43887" y="1620466"/>
                </a:lnTo>
                <a:lnTo>
                  <a:pt x="34807" y="1666173"/>
                </a:lnTo>
                <a:lnTo>
                  <a:pt x="26749" y="1712239"/>
                </a:lnTo>
                <a:lnTo>
                  <a:pt x="19726" y="1758652"/>
                </a:lnTo>
                <a:lnTo>
                  <a:pt x="13749" y="1805402"/>
                </a:lnTo>
                <a:lnTo>
                  <a:pt x="8832" y="1852474"/>
                </a:lnTo>
                <a:lnTo>
                  <a:pt x="4986" y="1899856"/>
                </a:lnTo>
                <a:lnTo>
                  <a:pt x="2224" y="1947538"/>
                </a:lnTo>
                <a:lnTo>
                  <a:pt x="558" y="1995505"/>
                </a:lnTo>
                <a:lnTo>
                  <a:pt x="0" y="2043747"/>
                </a:lnTo>
                <a:lnTo>
                  <a:pt x="558" y="2091989"/>
                </a:lnTo>
                <a:lnTo>
                  <a:pt x="2224" y="2139956"/>
                </a:lnTo>
                <a:lnTo>
                  <a:pt x="4986" y="2187638"/>
                </a:lnTo>
                <a:lnTo>
                  <a:pt x="8832" y="2235020"/>
                </a:lnTo>
                <a:lnTo>
                  <a:pt x="13749" y="2282092"/>
                </a:lnTo>
                <a:lnTo>
                  <a:pt x="19726" y="2328842"/>
                </a:lnTo>
                <a:lnTo>
                  <a:pt x="26749" y="2375255"/>
                </a:lnTo>
                <a:lnTo>
                  <a:pt x="34807" y="2421321"/>
                </a:lnTo>
                <a:lnTo>
                  <a:pt x="43887" y="2467028"/>
                </a:lnTo>
                <a:lnTo>
                  <a:pt x="53977" y="2512362"/>
                </a:lnTo>
                <a:lnTo>
                  <a:pt x="65064" y="2557312"/>
                </a:lnTo>
                <a:lnTo>
                  <a:pt x="77138" y="2601865"/>
                </a:lnTo>
                <a:lnTo>
                  <a:pt x="90184" y="2646009"/>
                </a:lnTo>
                <a:lnTo>
                  <a:pt x="104192" y="2689732"/>
                </a:lnTo>
                <a:lnTo>
                  <a:pt x="119148" y="2733022"/>
                </a:lnTo>
                <a:lnTo>
                  <a:pt x="135040" y="2775866"/>
                </a:lnTo>
                <a:lnTo>
                  <a:pt x="151857" y="2818251"/>
                </a:lnTo>
                <a:lnTo>
                  <a:pt x="169586" y="2860167"/>
                </a:lnTo>
                <a:lnTo>
                  <a:pt x="188214" y="2901600"/>
                </a:lnTo>
                <a:lnTo>
                  <a:pt x="207730" y="2942539"/>
                </a:lnTo>
                <a:lnTo>
                  <a:pt x="228120" y="2982970"/>
                </a:lnTo>
                <a:lnTo>
                  <a:pt x="249374" y="3022882"/>
                </a:lnTo>
                <a:lnTo>
                  <a:pt x="271478" y="3062262"/>
                </a:lnTo>
                <a:lnTo>
                  <a:pt x="294420" y="3101099"/>
                </a:lnTo>
                <a:lnTo>
                  <a:pt x="318188" y="3139379"/>
                </a:lnTo>
                <a:lnTo>
                  <a:pt x="342770" y="3177091"/>
                </a:lnTo>
                <a:lnTo>
                  <a:pt x="368154" y="3214222"/>
                </a:lnTo>
                <a:lnTo>
                  <a:pt x="394327" y="3250761"/>
                </a:lnTo>
                <a:lnTo>
                  <a:pt x="421276" y="3286694"/>
                </a:lnTo>
                <a:lnTo>
                  <a:pt x="448991" y="3322010"/>
                </a:lnTo>
                <a:lnTo>
                  <a:pt x="477457" y="3356696"/>
                </a:lnTo>
                <a:lnTo>
                  <a:pt x="506664" y="3390740"/>
                </a:lnTo>
                <a:lnTo>
                  <a:pt x="536599" y="3424130"/>
                </a:lnTo>
                <a:lnTo>
                  <a:pt x="567249" y="3456853"/>
                </a:lnTo>
                <a:lnTo>
                  <a:pt x="598603" y="3488897"/>
                </a:lnTo>
                <a:lnTo>
                  <a:pt x="630648" y="3520251"/>
                </a:lnTo>
                <a:lnTo>
                  <a:pt x="663371" y="3550901"/>
                </a:lnTo>
                <a:lnTo>
                  <a:pt x="696761" y="3580835"/>
                </a:lnTo>
                <a:lnTo>
                  <a:pt x="730806" y="3610042"/>
                </a:lnTo>
                <a:lnTo>
                  <a:pt x="765492" y="3638508"/>
                </a:lnTo>
                <a:lnTo>
                  <a:pt x="800808" y="3666223"/>
                </a:lnTo>
                <a:lnTo>
                  <a:pt x="836741" y="3693172"/>
                </a:lnTo>
                <a:lnTo>
                  <a:pt x="873280" y="3719344"/>
                </a:lnTo>
                <a:lnTo>
                  <a:pt x="910412" y="3744728"/>
                </a:lnTo>
                <a:lnTo>
                  <a:pt x="948124" y="3769309"/>
                </a:lnTo>
                <a:lnTo>
                  <a:pt x="986405" y="3793077"/>
                </a:lnTo>
                <a:lnTo>
                  <a:pt x="1025241" y="3816019"/>
                </a:lnTo>
                <a:lnTo>
                  <a:pt x="1064622" y="3838123"/>
                </a:lnTo>
                <a:lnTo>
                  <a:pt x="1104534" y="3859377"/>
                </a:lnTo>
                <a:lnTo>
                  <a:pt x="1144966" y="3879767"/>
                </a:lnTo>
                <a:lnTo>
                  <a:pt x="1185904" y="3899282"/>
                </a:lnTo>
                <a:lnTo>
                  <a:pt x="1227337" y="3917910"/>
                </a:lnTo>
                <a:lnTo>
                  <a:pt x="1269253" y="3935639"/>
                </a:lnTo>
                <a:lnTo>
                  <a:pt x="1311639" y="3952455"/>
                </a:lnTo>
                <a:lnTo>
                  <a:pt x="1354484" y="3968348"/>
                </a:lnTo>
                <a:lnTo>
                  <a:pt x="1397773" y="3983304"/>
                </a:lnTo>
                <a:lnTo>
                  <a:pt x="1441497" y="3997311"/>
                </a:lnTo>
                <a:lnTo>
                  <a:pt x="1485641" y="4010357"/>
                </a:lnTo>
                <a:lnTo>
                  <a:pt x="1530194" y="4022430"/>
                </a:lnTo>
                <a:lnTo>
                  <a:pt x="1575144" y="4033518"/>
                </a:lnTo>
                <a:lnTo>
                  <a:pt x="1620478" y="4043608"/>
                </a:lnTo>
                <a:lnTo>
                  <a:pt x="1666185" y="4052688"/>
                </a:lnTo>
                <a:lnTo>
                  <a:pt x="1712251" y="4060745"/>
                </a:lnTo>
                <a:lnTo>
                  <a:pt x="1758665" y="4067769"/>
                </a:lnTo>
                <a:lnTo>
                  <a:pt x="1805414" y="4073745"/>
                </a:lnTo>
                <a:lnTo>
                  <a:pt x="1852486" y="4078662"/>
                </a:lnTo>
                <a:lnTo>
                  <a:pt x="1899869" y="4082508"/>
                </a:lnTo>
                <a:lnTo>
                  <a:pt x="1947550" y="4085270"/>
                </a:lnTo>
                <a:lnTo>
                  <a:pt x="1995518" y="4086936"/>
                </a:lnTo>
                <a:lnTo>
                  <a:pt x="2043760" y="4087495"/>
                </a:lnTo>
                <a:lnTo>
                  <a:pt x="2092001" y="4086936"/>
                </a:lnTo>
                <a:lnTo>
                  <a:pt x="2139968" y="4085270"/>
                </a:lnTo>
                <a:lnTo>
                  <a:pt x="2187649" y="4082508"/>
                </a:lnTo>
                <a:lnTo>
                  <a:pt x="2235031" y="4078662"/>
                </a:lnTo>
                <a:lnTo>
                  <a:pt x="2282103" y="4073745"/>
                </a:lnTo>
                <a:lnTo>
                  <a:pt x="2328851" y="4067769"/>
                </a:lnTo>
                <a:lnTo>
                  <a:pt x="2375265" y="4060745"/>
                </a:lnTo>
                <a:lnTo>
                  <a:pt x="2421331" y="4052688"/>
                </a:lnTo>
                <a:lnTo>
                  <a:pt x="2467037" y="4043608"/>
                </a:lnTo>
                <a:lnTo>
                  <a:pt x="2512371" y="4033518"/>
                </a:lnTo>
                <a:lnTo>
                  <a:pt x="2557320" y="4022430"/>
                </a:lnTo>
                <a:lnTo>
                  <a:pt x="2601873" y="4010357"/>
                </a:lnTo>
                <a:lnTo>
                  <a:pt x="2646017" y="3997311"/>
                </a:lnTo>
                <a:lnTo>
                  <a:pt x="2689740" y="3983304"/>
                </a:lnTo>
                <a:lnTo>
                  <a:pt x="2733029" y="3968348"/>
                </a:lnTo>
                <a:lnTo>
                  <a:pt x="2775873" y="3952455"/>
                </a:lnTo>
                <a:lnTo>
                  <a:pt x="2818259" y="3935639"/>
                </a:lnTo>
                <a:lnTo>
                  <a:pt x="2860174" y="3917910"/>
                </a:lnTo>
                <a:lnTo>
                  <a:pt x="2901607" y="3899282"/>
                </a:lnTo>
                <a:lnTo>
                  <a:pt x="2942546" y="3879767"/>
                </a:lnTo>
                <a:lnTo>
                  <a:pt x="2982977" y="3859377"/>
                </a:lnTo>
                <a:lnTo>
                  <a:pt x="3022889" y="3838123"/>
                </a:lnTo>
                <a:lnTo>
                  <a:pt x="3062269" y="3816019"/>
                </a:lnTo>
                <a:lnTo>
                  <a:pt x="3101106" y="3793077"/>
                </a:lnTo>
                <a:lnTo>
                  <a:pt x="3139386" y="3769309"/>
                </a:lnTo>
                <a:lnTo>
                  <a:pt x="3177098" y="3744728"/>
                </a:lnTo>
                <a:lnTo>
                  <a:pt x="3214230" y="3719344"/>
                </a:lnTo>
                <a:lnTo>
                  <a:pt x="3250768" y="3693172"/>
                </a:lnTo>
                <a:lnTo>
                  <a:pt x="3286701" y="3666223"/>
                </a:lnTo>
                <a:lnTo>
                  <a:pt x="3322017" y="3638508"/>
                </a:lnTo>
                <a:lnTo>
                  <a:pt x="3356703" y="3610042"/>
                </a:lnTo>
                <a:lnTo>
                  <a:pt x="3390748" y="3580835"/>
                </a:lnTo>
                <a:lnTo>
                  <a:pt x="3424137" y="3550901"/>
                </a:lnTo>
                <a:lnTo>
                  <a:pt x="3456861" y="3520251"/>
                </a:lnTo>
                <a:lnTo>
                  <a:pt x="3488905" y="3488897"/>
                </a:lnTo>
                <a:lnTo>
                  <a:pt x="3520259" y="3456853"/>
                </a:lnTo>
                <a:lnTo>
                  <a:pt x="3550909" y="3424130"/>
                </a:lnTo>
                <a:lnTo>
                  <a:pt x="3580844" y="3390740"/>
                </a:lnTo>
                <a:lnTo>
                  <a:pt x="3610051" y="3356696"/>
                </a:lnTo>
                <a:lnTo>
                  <a:pt x="3638517" y="3322010"/>
                </a:lnTo>
                <a:lnTo>
                  <a:pt x="3666231" y="3286694"/>
                </a:lnTo>
                <a:lnTo>
                  <a:pt x="3693181" y="3250761"/>
                </a:lnTo>
                <a:lnTo>
                  <a:pt x="3719354" y="3214222"/>
                </a:lnTo>
                <a:lnTo>
                  <a:pt x="3744737" y="3177091"/>
                </a:lnTo>
                <a:lnTo>
                  <a:pt x="3769319" y="3139379"/>
                </a:lnTo>
                <a:lnTo>
                  <a:pt x="3793087" y="3101099"/>
                </a:lnTo>
                <a:lnTo>
                  <a:pt x="3816029" y="3062262"/>
                </a:lnTo>
                <a:lnTo>
                  <a:pt x="3838133" y="3022882"/>
                </a:lnTo>
                <a:lnTo>
                  <a:pt x="3859387" y="2982970"/>
                </a:lnTo>
                <a:lnTo>
                  <a:pt x="3879777" y="2942539"/>
                </a:lnTo>
                <a:lnTo>
                  <a:pt x="3899293" y="2901600"/>
                </a:lnTo>
                <a:lnTo>
                  <a:pt x="3917921" y="2860167"/>
                </a:lnTo>
                <a:lnTo>
                  <a:pt x="3935650" y="2818251"/>
                </a:lnTo>
                <a:lnTo>
                  <a:pt x="3952466" y="2775866"/>
                </a:lnTo>
                <a:lnTo>
                  <a:pt x="3968359" y="2733022"/>
                </a:lnTo>
                <a:lnTo>
                  <a:pt x="3983315" y="2689732"/>
                </a:lnTo>
                <a:lnTo>
                  <a:pt x="3997323" y="2646009"/>
                </a:lnTo>
                <a:lnTo>
                  <a:pt x="4010369" y="2601865"/>
                </a:lnTo>
                <a:lnTo>
                  <a:pt x="4022442" y="2557312"/>
                </a:lnTo>
                <a:lnTo>
                  <a:pt x="4033530" y="2512362"/>
                </a:lnTo>
                <a:lnTo>
                  <a:pt x="4043620" y="2467028"/>
                </a:lnTo>
                <a:lnTo>
                  <a:pt x="4052700" y="2421321"/>
                </a:lnTo>
                <a:lnTo>
                  <a:pt x="4060758" y="2375255"/>
                </a:lnTo>
                <a:lnTo>
                  <a:pt x="4067781" y="2328842"/>
                </a:lnTo>
                <a:lnTo>
                  <a:pt x="4073757" y="2282092"/>
                </a:lnTo>
                <a:lnTo>
                  <a:pt x="4078675" y="2235020"/>
                </a:lnTo>
                <a:lnTo>
                  <a:pt x="4082520" y="2187638"/>
                </a:lnTo>
                <a:lnTo>
                  <a:pt x="4085283" y="2139956"/>
                </a:lnTo>
                <a:lnTo>
                  <a:pt x="4086949" y="2091989"/>
                </a:lnTo>
                <a:lnTo>
                  <a:pt x="4087507" y="2043747"/>
                </a:lnTo>
                <a:lnTo>
                  <a:pt x="4086949" y="1995505"/>
                </a:lnTo>
                <a:lnTo>
                  <a:pt x="4085283" y="1947538"/>
                </a:lnTo>
                <a:lnTo>
                  <a:pt x="4082520" y="1899856"/>
                </a:lnTo>
                <a:lnTo>
                  <a:pt x="4078675" y="1852474"/>
                </a:lnTo>
                <a:lnTo>
                  <a:pt x="4073757" y="1805402"/>
                </a:lnTo>
                <a:lnTo>
                  <a:pt x="4067781" y="1758652"/>
                </a:lnTo>
                <a:lnTo>
                  <a:pt x="4060758" y="1712239"/>
                </a:lnTo>
                <a:lnTo>
                  <a:pt x="4052700" y="1666173"/>
                </a:lnTo>
                <a:lnTo>
                  <a:pt x="4043620" y="1620466"/>
                </a:lnTo>
                <a:lnTo>
                  <a:pt x="4033530" y="1575132"/>
                </a:lnTo>
                <a:lnTo>
                  <a:pt x="4022442" y="1530182"/>
                </a:lnTo>
                <a:lnTo>
                  <a:pt x="4010369" y="1485629"/>
                </a:lnTo>
                <a:lnTo>
                  <a:pt x="3997323" y="1441485"/>
                </a:lnTo>
                <a:lnTo>
                  <a:pt x="3983315" y="1397762"/>
                </a:lnTo>
                <a:lnTo>
                  <a:pt x="3968359" y="1354472"/>
                </a:lnTo>
                <a:lnTo>
                  <a:pt x="3952466" y="1311628"/>
                </a:lnTo>
                <a:lnTo>
                  <a:pt x="3935650" y="1269243"/>
                </a:lnTo>
                <a:lnTo>
                  <a:pt x="3917921" y="1227327"/>
                </a:lnTo>
                <a:lnTo>
                  <a:pt x="3899293" y="1185894"/>
                </a:lnTo>
                <a:lnTo>
                  <a:pt x="3879777" y="1144955"/>
                </a:lnTo>
                <a:lnTo>
                  <a:pt x="3859387" y="1104524"/>
                </a:lnTo>
                <a:lnTo>
                  <a:pt x="3838133" y="1064612"/>
                </a:lnTo>
                <a:lnTo>
                  <a:pt x="3816029" y="1025232"/>
                </a:lnTo>
                <a:lnTo>
                  <a:pt x="3793087" y="986395"/>
                </a:lnTo>
                <a:lnTo>
                  <a:pt x="3769319" y="948115"/>
                </a:lnTo>
                <a:lnTo>
                  <a:pt x="3744737" y="910403"/>
                </a:lnTo>
                <a:lnTo>
                  <a:pt x="3719354" y="873272"/>
                </a:lnTo>
                <a:lnTo>
                  <a:pt x="3693181" y="836733"/>
                </a:lnTo>
                <a:lnTo>
                  <a:pt x="3666231" y="800800"/>
                </a:lnTo>
                <a:lnTo>
                  <a:pt x="3638517" y="765484"/>
                </a:lnTo>
                <a:lnTo>
                  <a:pt x="3610051" y="730798"/>
                </a:lnTo>
                <a:lnTo>
                  <a:pt x="3580844" y="696754"/>
                </a:lnTo>
                <a:lnTo>
                  <a:pt x="3550909" y="663364"/>
                </a:lnTo>
                <a:lnTo>
                  <a:pt x="3520259" y="630641"/>
                </a:lnTo>
                <a:lnTo>
                  <a:pt x="3488905" y="598597"/>
                </a:lnTo>
                <a:lnTo>
                  <a:pt x="3456861" y="567243"/>
                </a:lnTo>
                <a:lnTo>
                  <a:pt x="3424137" y="536593"/>
                </a:lnTo>
                <a:lnTo>
                  <a:pt x="3390748" y="506659"/>
                </a:lnTo>
                <a:lnTo>
                  <a:pt x="3356703" y="477452"/>
                </a:lnTo>
                <a:lnTo>
                  <a:pt x="3322017" y="448986"/>
                </a:lnTo>
                <a:lnTo>
                  <a:pt x="3286701" y="421271"/>
                </a:lnTo>
                <a:lnTo>
                  <a:pt x="3250768" y="394322"/>
                </a:lnTo>
                <a:lnTo>
                  <a:pt x="3214230" y="368150"/>
                </a:lnTo>
                <a:lnTo>
                  <a:pt x="3177098" y="342766"/>
                </a:lnTo>
                <a:lnTo>
                  <a:pt x="3139386" y="318185"/>
                </a:lnTo>
                <a:lnTo>
                  <a:pt x="3101106" y="294417"/>
                </a:lnTo>
                <a:lnTo>
                  <a:pt x="3062269" y="271475"/>
                </a:lnTo>
                <a:lnTo>
                  <a:pt x="3022889" y="249371"/>
                </a:lnTo>
                <a:lnTo>
                  <a:pt x="2982977" y="228117"/>
                </a:lnTo>
                <a:lnTo>
                  <a:pt x="2942546" y="207727"/>
                </a:lnTo>
                <a:lnTo>
                  <a:pt x="2901607" y="188212"/>
                </a:lnTo>
                <a:lnTo>
                  <a:pt x="2860174" y="169584"/>
                </a:lnTo>
                <a:lnTo>
                  <a:pt x="2818259" y="151855"/>
                </a:lnTo>
                <a:lnTo>
                  <a:pt x="2775873" y="135039"/>
                </a:lnTo>
                <a:lnTo>
                  <a:pt x="2733029" y="119146"/>
                </a:lnTo>
                <a:lnTo>
                  <a:pt x="2689740" y="104190"/>
                </a:lnTo>
                <a:lnTo>
                  <a:pt x="2646017" y="90183"/>
                </a:lnTo>
                <a:lnTo>
                  <a:pt x="2601873" y="77137"/>
                </a:lnTo>
                <a:lnTo>
                  <a:pt x="2557320" y="65064"/>
                </a:lnTo>
                <a:lnTo>
                  <a:pt x="2512371" y="53976"/>
                </a:lnTo>
                <a:lnTo>
                  <a:pt x="2467037" y="43886"/>
                </a:lnTo>
                <a:lnTo>
                  <a:pt x="2421331" y="34806"/>
                </a:lnTo>
                <a:lnTo>
                  <a:pt x="2375265" y="26749"/>
                </a:lnTo>
                <a:lnTo>
                  <a:pt x="2328851" y="19725"/>
                </a:lnTo>
                <a:lnTo>
                  <a:pt x="2282103" y="13749"/>
                </a:lnTo>
                <a:lnTo>
                  <a:pt x="2235031" y="8832"/>
                </a:lnTo>
                <a:lnTo>
                  <a:pt x="2187649" y="4986"/>
                </a:lnTo>
                <a:lnTo>
                  <a:pt x="2139968" y="2224"/>
                </a:lnTo>
                <a:lnTo>
                  <a:pt x="2092001" y="558"/>
                </a:lnTo>
                <a:lnTo>
                  <a:pt x="204376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</p:spPr>
        <p:txBody>
          <a:bodyPr wrap="square" lIns="0" tIns="0" rIns="0" bIns="0" rtlCol="0"/>
          <a:lstStyle/>
          <a:p>
            <a:pPr algn="l" rtl="0"/>
            <a:endParaRPr dirty="0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5BB147C5-CE99-BE25-6C01-C11AD3303E46}"/>
              </a:ext>
            </a:extLst>
          </p:cNvPr>
          <p:cNvSpPr/>
          <p:nvPr/>
        </p:nvSpPr>
        <p:spPr>
          <a:xfrm>
            <a:off x="3607581" y="2295146"/>
            <a:ext cx="3734513" cy="375053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LB"/>
          </a:p>
        </p:txBody>
      </p:sp>
      <p:sp>
        <p:nvSpPr>
          <p:cNvPr id="269" name="Rectangle 268">
            <a:extLst>
              <a:ext uri="{FF2B5EF4-FFF2-40B4-BE49-F238E27FC236}">
                <a16:creationId xmlns:a16="http://schemas.microsoft.com/office/drawing/2014/main" id="{75DB48E3-3ACD-ED9E-ADD2-A5EE4D34236C}"/>
              </a:ext>
            </a:extLst>
          </p:cNvPr>
          <p:cNvSpPr/>
          <p:nvPr/>
        </p:nvSpPr>
        <p:spPr>
          <a:xfrm>
            <a:off x="5531158" y="3688299"/>
            <a:ext cx="1298465" cy="1786159"/>
          </a:xfrm>
          <a:prstGeom prst="rect">
            <a:avLst/>
          </a:prstGeom>
          <a:solidFill>
            <a:srgbClr val="F79645">
              <a:alpha val="19744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LB"/>
          </a:p>
        </p:txBody>
      </p:sp>
      <p:sp>
        <p:nvSpPr>
          <p:cNvPr id="264" name="Rectangle 263">
            <a:extLst>
              <a:ext uri="{FF2B5EF4-FFF2-40B4-BE49-F238E27FC236}">
                <a16:creationId xmlns:a16="http://schemas.microsoft.com/office/drawing/2014/main" id="{4010AD94-AA2A-FF87-95D5-84871CCAE32D}"/>
              </a:ext>
            </a:extLst>
          </p:cNvPr>
          <p:cNvSpPr/>
          <p:nvPr/>
        </p:nvSpPr>
        <p:spPr>
          <a:xfrm>
            <a:off x="4092434" y="2538111"/>
            <a:ext cx="2756929" cy="867628"/>
          </a:xfrm>
          <a:prstGeom prst="rect">
            <a:avLst/>
          </a:prstGeom>
          <a:solidFill>
            <a:schemeClr val="accent1">
              <a:alpha val="19744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LB"/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1A2B433C-B097-1032-BAD8-2B2DD6F78DEA}"/>
              </a:ext>
            </a:extLst>
          </p:cNvPr>
          <p:cNvSpPr/>
          <p:nvPr/>
        </p:nvSpPr>
        <p:spPr>
          <a:xfrm>
            <a:off x="2510368" y="1203263"/>
            <a:ext cx="4629206" cy="747728"/>
          </a:xfrm>
          <a:prstGeom prst="rect">
            <a:avLst/>
          </a:prstGeom>
          <a:solidFill>
            <a:schemeClr val="accent5">
              <a:lumMod val="20000"/>
              <a:lumOff val="80000"/>
              <a:alpha val="30162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LB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8C0A666-4C87-C910-310B-8BC81F7A4FB2}"/>
              </a:ext>
            </a:extLst>
          </p:cNvPr>
          <p:cNvSpPr txBox="1"/>
          <p:nvPr/>
        </p:nvSpPr>
        <p:spPr>
          <a:xfrm>
            <a:off x="3540196" y="339339"/>
            <a:ext cx="103929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ctr"/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National policies </a:t>
            </a:r>
          </a:p>
          <a:p>
            <a:pPr marL="48260" algn="ctr"/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and procedures</a:t>
            </a:r>
            <a:endParaRPr lang="en-US" sz="800" dirty="0">
              <a:solidFill>
                <a:schemeClr val="bg1"/>
              </a:solidFill>
              <a:highlight>
                <a:srgbClr val="4E81BD"/>
              </a:highlight>
              <a:latin typeface="Arial"/>
              <a:cs typeface="Arial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39C58A9-2CCB-A5BA-1A40-93C10FD6BCF9}"/>
              </a:ext>
            </a:extLst>
          </p:cNvPr>
          <p:cNvSpPr txBox="1"/>
          <p:nvPr/>
        </p:nvSpPr>
        <p:spPr>
          <a:xfrm>
            <a:off x="4784916" y="361284"/>
            <a:ext cx="73567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ctr"/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Funding</a:t>
            </a:r>
            <a:endParaRPr lang="en-US" sz="800" dirty="0">
              <a:solidFill>
                <a:schemeClr val="bg1"/>
              </a:solidFill>
              <a:highlight>
                <a:srgbClr val="4E81BD"/>
              </a:highlight>
              <a:latin typeface="Arial"/>
              <a:cs typeface="Arial"/>
            </a:endParaRPr>
          </a:p>
        </p:txBody>
      </p:sp>
      <p:cxnSp>
        <p:nvCxnSpPr>
          <p:cNvPr id="75" name="Connector: Elbow 41">
            <a:extLst>
              <a:ext uri="{FF2B5EF4-FFF2-40B4-BE49-F238E27FC236}">
                <a16:creationId xmlns:a16="http://schemas.microsoft.com/office/drawing/2014/main" id="{32168EF4-8319-CC3C-2256-8E5E4E1DC47D}"/>
              </a:ext>
            </a:extLst>
          </p:cNvPr>
          <p:cNvCxnSpPr>
            <a:cxnSpLocks/>
          </p:cNvCxnSpPr>
          <p:nvPr/>
        </p:nvCxnSpPr>
        <p:spPr>
          <a:xfrm rot="16200000" flipH="1">
            <a:off x="5061459" y="1057871"/>
            <a:ext cx="252888" cy="11971"/>
          </a:xfrm>
          <a:prstGeom prst="bentConnector3">
            <a:avLst/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object 76">
            <a:extLst>
              <a:ext uri="{FF2B5EF4-FFF2-40B4-BE49-F238E27FC236}">
                <a16:creationId xmlns:a16="http://schemas.microsoft.com/office/drawing/2014/main" id="{E50358D0-6996-0A48-D1B5-89510C896E49}"/>
              </a:ext>
            </a:extLst>
          </p:cNvPr>
          <p:cNvSpPr txBox="1"/>
          <p:nvPr/>
        </p:nvSpPr>
        <p:spPr>
          <a:xfrm>
            <a:off x="2609663" y="1483979"/>
            <a:ext cx="1068092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l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The physical structure is accessible 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82" name="object 76">
            <a:extLst>
              <a:ext uri="{FF2B5EF4-FFF2-40B4-BE49-F238E27FC236}">
                <a16:creationId xmlns:a16="http://schemas.microsoft.com/office/drawing/2014/main" id="{9C3DDAE8-D10E-E47D-3B24-EFBF839F2A67}"/>
              </a:ext>
            </a:extLst>
          </p:cNvPr>
          <p:cNvSpPr txBox="1"/>
          <p:nvPr/>
        </p:nvSpPr>
        <p:spPr>
          <a:xfrm>
            <a:off x="3847123" y="1450142"/>
            <a:ext cx="789780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Staff have the self-efficacy to practise inclusive behaviours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83" name="object 76">
            <a:extLst>
              <a:ext uri="{FF2B5EF4-FFF2-40B4-BE49-F238E27FC236}">
                <a16:creationId xmlns:a16="http://schemas.microsoft.com/office/drawing/2014/main" id="{DB4E8899-D495-5A01-545E-B51C79C3BE41}"/>
              </a:ext>
            </a:extLst>
          </p:cNvPr>
          <p:cNvSpPr txBox="1"/>
          <p:nvPr/>
        </p:nvSpPr>
        <p:spPr>
          <a:xfrm>
            <a:off x="4725483" y="1557943"/>
            <a:ext cx="1151424" cy="3366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l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There are enough staff to provide a disability- inclusive service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37ED45B-A53F-CB10-720E-D18A5E48006E}"/>
              </a:ext>
            </a:extLst>
          </p:cNvPr>
          <p:cNvSpPr txBox="1"/>
          <p:nvPr/>
        </p:nvSpPr>
        <p:spPr>
          <a:xfrm>
            <a:off x="2510368" y="1176367"/>
            <a:ext cx="1039293" cy="250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>
              <a:lnSpc>
                <a:spcPts val="1385"/>
              </a:lnSpc>
            </a:pPr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Accessibility</a:t>
            </a:r>
            <a:endParaRPr lang="en-US" sz="800" dirty="0">
              <a:solidFill>
                <a:schemeClr val="bg1"/>
              </a:solidFill>
              <a:highlight>
                <a:srgbClr val="4E81BD"/>
              </a:highlight>
              <a:latin typeface="Arial"/>
              <a:cs typeface="Arial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CC32394-1D8C-8119-AB62-DB8A91190E35}"/>
              </a:ext>
            </a:extLst>
          </p:cNvPr>
          <p:cNvSpPr txBox="1"/>
          <p:nvPr/>
        </p:nvSpPr>
        <p:spPr>
          <a:xfrm>
            <a:off x="3723409" y="1176367"/>
            <a:ext cx="1039293" cy="250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>
              <a:lnSpc>
                <a:spcPts val="1385"/>
              </a:lnSpc>
            </a:pPr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Self-efficacy</a:t>
            </a:r>
            <a:endParaRPr lang="en-US" sz="800" dirty="0">
              <a:solidFill>
                <a:schemeClr val="bg1"/>
              </a:solidFill>
              <a:highlight>
                <a:srgbClr val="4E81BD"/>
              </a:highlight>
              <a:latin typeface="Arial"/>
              <a:cs typeface="Arial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5B4A744-E1FD-A3E0-F379-A8E3C08B61C7}"/>
              </a:ext>
            </a:extLst>
          </p:cNvPr>
          <p:cNvSpPr txBox="1"/>
          <p:nvPr/>
        </p:nvSpPr>
        <p:spPr>
          <a:xfrm>
            <a:off x="4597786" y="1219389"/>
            <a:ext cx="103929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Human resources</a:t>
            </a:r>
            <a:endParaRPr lang="en-US" sz="800" dirty="0">
              <a:solidFill>
                <a:schemeClr val="bg1"/>
              </a:solidFill>
              <a:highlight>
                <a:srgbClr val="4E81BD"/>
              </a:highlight>
              <a:latin typeface="Arial"/>
              <a:cs typeface="Arial"/>
            </a:endParaRPr>
          </a:p>
        </p:txBody>
      </p:sp>
      <p:sp>
        <p:nvSpPr>
          <p:cNvPr id="134" name="object 76">
            <a:extLst>
              <a:ext uri="{FF2B5EF4-FFF2-40B4-BE49-F238E27FC236}">
                <a16:creationId xmlns:a16="http://schemas.microsoft.com/office/drawing/2014/main" id="{CEAD2BD0-E493-15CB-EC0D-2F03EE03A744}"/>
              </a:ext>
            </a:extLst>
          </p:cNvPr>
          <p:cNvSpPr txBox="1"/>
          <p:nvPr/>
        </p:nvSpPr>
        <p:spPr>
          <a:xfrm>
            <a:off x="5989506" y="1557943"/>
            <a:ext cx="1151424" cy="3366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The institution has quality disability-inclusive policies and procedures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FD9D18D7-6E22-582C-5280-C7B383B5A7E7}"/>
              </a:ext>
            </a:extLst>
          </p:cNvPr>
          <p:cNvSpPr txBox="1"/>
          <p:nvPr/>
        </p:nvSpPr>
        <p:spPr>
          <a:xfrm>
            <a:off x="5861809" y="1219389"/>
            <a:ext cx="154443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Institutional policies and </a:t>
            </a:r>
          </a:p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procedures</a:t>
            </a:r>
            <a:endParaRPr lang="en-US" sz="800" dirty="0">
              <a:solidFill>
                <a:schemeClr val="bg1"/>
              </a:solidFill>
              <a:highlight>
                <a:srgbClr val="4E81BD"/>
              </a:highlight>
              <a:latin typeface="Arial"/>
              <a:cs typeface="Arial"/>
            </a:endParaRPr>
          </a:p>
        </p:txBody>
      </p: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03F72DE5-B4BB-8DCE-C4BD-0104F172E00C}"/>
              </a:ext>
            </a:extLst>
          </p:cNvPr>
          <p:cNvCxnSpPr>
            <a:cxnSpLocks/>
          </p:cNvCxnSpPr>
          <p:nvPr/>
        </p:nvCxnSpPr>
        <p:spPr>
          <a:xfrm>
            <a:off x="2510368" y="1950991"/>
            <a:ext cx="45695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2BDDF0DA-8460-EC20-61C9-62ACDA1E75A8}"/>
              </a:ext>
            </a:extLst>
          </p:cNvPr>
          <p:cNvCxnSpPr>
            <a:cxnSpLocks/>
          </p:cNvCxnSpPr>
          <p:nvPr/>
        </p:nvCxnSpPr>
        <p:spPr>
          <a:xfrm>
            <a:off x="2510368" y="1218126"/>
            <a:ext cx="45695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object 76">
            <a:extLst>
              <a:ext uri="{FF2B5EF4-FFF2-40B4-BE49-F238E27FC236}">
                <a16:creationId xmlns:a16="http://schemas.microsoft.com/office/drawing/2014/main" id="{024C52C4-CDC7-2931-B440-097493CBDCA9}"/>
              </a:ext>
            </a:extLst>
          </p:cNvPr>
          <p:cNvSpPr txBox="1"/>
          <p:nvPr/>
        </p:nvSpPr>
        <p:spPr>
          <a:xfrm>
            <a:off x="5193887" y="2916096"/>
            <a:ext cx="803444" cy="3366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There are inclusive spaces for people with disabilities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463D8EC6-60D3-B1D9-0729-117D56305E21}"/>
              </a:ext>
            </a:extLst>
          </p:cNvPr>
          <p:cNvSpPr txBox="1"/>
          <p:nvPr/>
        </p:nvSpPr>
        <p:spPr>
          <a:xfrm>
            <a:off x="5066189" y="2577542"/>
            <a:ext cx="87614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Structural environment</a:t>
            </a:r>
            <a:endParaRPr lang="en-US" sz="800" dirty="0">
              <a:solidFill>
                <a:schemeClr val="bg1"/>
              </a:solidFill>
              <a:highlight>
                <a:srgbClr val="4E81BD"/>
              </a:highlight>
              <a:latin typeface="Arial"/>
              <a:cs typeface="Arial"/>
            </a:endParaRPr>
          </a:p>
        </p:txBody>
      </p:sp>
      <p:cxnSp>
        <p:nvCxnSpPr>
          <p:cNvPr id="168" name="Connector: Elbow 41">
            <a:extLst>
              <a:ext uri="{FF2B5EF4-FFF2-40B4-BE49-F238E27FC236}">
                <a16:creationId xmlns:a16="http://schemas.microsoft.com/office/drawing/2014/main" id="{B43737AC-FC6C-5755-2D9D-EF70439581B4}"/>
              </a:ext>
            </a:extLst>
          </p:cNvPr>
          <p:cNvCxnSpPr>
            <a:cxnSpLocks/>
          </p:cNvCxnSpPr>
          <p:nvPr/>
        </p:nvCxnSpPr>
        <p:spPr>
          <a:xfrm rot="16200000" flipH="1">
            <a:off x="5129662" y="2287213"/>
            <a:ext cx="653292" cy="1"/>
          </a:xfrm>
          <a:prstGeom prst="bentConnector3">
            <a:avLst/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0" name="object 76">
            <a:extLst>
              <a:ext uri="{FF2B5EF4-FFF2-40B4-BE49-F238E27FC236}">
                <a16:creationId xmlns:a16="http://schemas.microsoft.com/office/drawing/2014/main" id="{E4E5ECBC-E16C-C334-CA16-2FE54120CACC}"/>
              </a:ext>
            </a:extLst>
          </p:cNvPr>
          <p:cNvSpPr txBox="1"/>
          <p:nvPr/>
        </p:nvSpPr>
        <p:spPr>
          <a:xfrm>
            <a:off x="5967075" y="2916096"/>
            <a:ext cx="819184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People are exposed to positive images of people with disabilities in media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FE4375A3-A9B6-1672-DA60-722C101D87C6}"/>
              </a:ext>
            </a:extLst>
          </p:cNvPr>
          <p:cNvSpPr txBox="1"/>
          <p:nvPr/>
        </p:nvSpPr>
        <p:spPr>
          <a:xfrm>
            <a:off x="5810070" y="2577542"/>
            <a:ext cx="103929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r"/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Communication </a:t>
            </a:r>
          </a:p>
          <a:p>
            <a:pPr marL="48260" algn="r"/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environment</a:t>
            </a:r>
            <a:endParaRPr lang="en-US" sz="800" dirty="0">
              <a:solidFill>
                <a:schemeClr val="bg1"/>
              </a:solidFill>
              <a:highlight>
                <a:srgbClr val="4E81BD"/>
              </a:highlight>
              <a:latin typeface="Arial"/>
              <a:cs typeface="Arial"/>
            </a:endParaRPr>
          </a:p>
        </p:txBody>
      </p:sp>
      <p:sp>
        <p:nvSpPr>
          <p:cNvPr id="176" name="object 76">
            <a:extLst>
              <a:ext uri="{FF2B5EF4-FFF2-40B4-BE49-F238E27FC236}">
                <a16:creationId xmlns:a16="http://schemas.microsoft.com/office/drawing/2014/main" id="{AF91CDF5-A25B-26AC-A867-A6913930B218}"/>
              </a:ext>
            </a:extLst>
          </p:cNvPr>
          <p:cNvSpPr txBox="1"/>
          <p:nvPr/>
        </p:nvSpPr>
        <p:spPr>
          <a:xfrm>
            <a:off x="7312439" y="2212335"/>
            <a:ext cx="1093704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Media institutions and personnel produce  disability-inclusive communication materials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14514969-5D7C-7382-7A46-9C2101803448}"/>
              </a:ext>
            </a:extLst>
          </p:cNvPr>
          <p:cNvSpPr txBox="1"/>
          <p:nvPr/>
        </p:nvSpPr>
        <p:spPr>
          <a:xfrm>
            <a:off x="7174702" y="2021133"/>
            <a:ext cx="103929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Programming</a:t>
            </a:r>
            <a:endParaRPr lang="en-US" sz="800" dirty="0">
              <a:solidFill>
                <a:schemeClr val="bg1"/>
              </a:solidFill>
              <a:highlight>
                <a:srgbClr val="4E81BD"/>
              </a:highlight>
              <a:latin typeface="Arial"/>
              <a:cs typeface="Arial"/>
            </a:endParaRPr>
          </a:p>
        </p:txBody>
      </p:sp>
      <p:sp>
        <p:nvSpPr>
          <p:cNvPr id="180" name="object 76">
            <a:extLst>
              <a:ext uri="{FF2B5EF4-FFF2-40B4-BE49-F238E27FC236}">
                <a16:creationId xmlns:a16="http://schemas.microsoft.com/office/drawing/2014/main" id="{211798D2-E4DC-5177-BB71-504A528EE70B}"/>
              </a:ext>
            </a:extLst>
          </p:cNvPr>
          <p:cNvSpPr txBox="1"/>
          <p:nvPr/>
        </p:nvSpPr>
        <p:spPr>
          <a:xfrm>
            <a:off x="4120046" y="2916096"/>
            <a:ext cx="1002888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Students learn to value the inclusion of people with disabilities through their education 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61B44E80-480A-7D28-BEE2-6FE28544F827}"/>
              </a:ext>
            </a:extLst>
          </p:cNvPr>
          <p:cNvSpPr txBox="1"/>
          <p:nvPr/>
        </p:nvSpPr>
        <p:spPr>
          <a:xfrm>
            <a:off x="3992349" y="2577542"/>
            <a:ext cx="1176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Moral development in schools</a:t>
            </a:r>
            <a:endParaRPr lang="en-US" sz="800" dirty="0">
              <a:solidFill>
                <a:schemeClr val="bg1"/>
              </a:solidFill>
              <a:highlight>
                <a:srgbClr val="4E81BD"/>
              </a:highlight>
              <a:latin typeface="Arial"/>
              <a:cs typeface="Arial"/>
            </a:endParaRPr>
          </a:p>
        </p:txBody>
      </p:sp>
      <p:cxnSp>
        <p:nvCxnSpPr>
          <p:cNvPr id="188" name="Connector: Elbow 41">
            <a:extLst>
              <a:ext uri="{FF2B5EF4-FFF2-40B4-BE49-F238E27FC236}">
                <a16:creationId xmlns:a16="http://schemas.microsoft.com/office/drawing/2014/main" id="{AC3B66D1-6146-6991-5DC7-E4A63A8AE9E2}"/>
              </a:ext>
            </a:extLst>
          </p:cNvPr>
          <p:cNvCxnSpPr>
            <a:cxnSpLocks/>
            <a:stCxn id="176" idx="2"/>
            <a:endCxn id="171" idx="3"/>
          </p:cNvCxnSpPr>
          <p:nvPr/>
        </p:nvCxnSpPr>
        <p:spPr>
          <a:xfrm rot="5400000">
            <a:off x="7309261" y="2196789"/>
            <a:ext cx="90132" cy="1009928"/>
          </a:xfrm>
          <a:prstGeom prst="bentConnector2">
            <a:avLst/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7" name="object 76">
            <a:extLst>
              <a:ext uri="{FF2B5EF4-FFF2-40B4-BE49-F238E27FC236}">
                <a16:creationId xmlns:a16="http://schemas.microsoft.com/office/drawing/2014/main" id="{F2DD785F-EBE0-F979-A928-597D9D4AB7A8}"/>
              </a:ext>
            </a:extLst>
          </p:cNvPr>
          <p:cNvSpPr txBox="1"/>
          <p:nvPr/>
        </p:nvSpPr>
        <p:spPr>
          <a:xfrm>
            <a:off x="5633545" y="3871708"/>
            <a:ext cx="1107042" cy="3366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l"/>
            <a:r>
              <a:rPr lang="en-US" sz="700" dirty="0">
                <a:solidFill>
                  <a:srgbClr val="3741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learn inclusive behaviours by observing others</a:t>
            </a: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040648FA-C1ED-1B58-BDE2-2D6665F47DA4}"/>
              </a:ext>
            </a:extLst>
          </p:cNvPr>
          <p:cNvSpPr txBox="1"/>
          <p:nvPr/>
        </p:nvSpPr>
        <p:spPr>
          <a:xfrm>
            <a:off x="5481693" y="3695812"/>
            <a:ext cx="117679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F79645"/>
                </a:highlight>
                <a:latin typeface="Arial"/>
                <a:cs typeface="Arial"/>
              </a:rPr>
              <a:t>Social learning</a:t>
            </a:r>
            <a:endParaRPr lang="en-US" sz="800" dirty="0">
              <a:solidFill>
                <a:schemeClr val="bg1"/>
              </a:solidFill>
              <a:highlight>
                <a:srgbClr val="F79645"/>
              </a:highlight>
              <a:latin typeface="Arial"/>
              <a:cs typeface="Arial"/>
            </a:endParaRPr>
          </a:p>
        </p:txBody>
      </p:sp>
      <p:sp>
        <p:nvSpPr>
          <p:cNvPr id="265" name="Rectangle 264">
            <a:extLst>
              <a:ext uri="{FF2B5EF4-FFF2-40B4-BE49-F238E27FC236}">
                <a16:creationId xmlns:a16="http://schemas.microsoft.com/office/drawing/2014/main" id="{C030E60E-5D5B-9869-4B04-0B610F126635}"/>
              </a:ext>
            </a:extLst>
          </p:cNvPr>
          <p:cNvSpPr/>
          <p:nvPr/>
        </p:nvSpPr>
        <p:spPr>
          <a:xfrm>
            <a:off x="4092434" y="3412254"/>
            <a:ext cx="2756929" cy="200334"/>
          </a:xfrm>
          <a:prstGeom prst="rect">
            <a:avLst/>
          </a:prstGeom>
          <a:solidFill>
            <a:schemeClr val="accent1">
              <a:alpha val="19744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000" b="1" spc="-10" dirty="0">
                <a:solidFill>
                  <a:srgbClr val="4E81BD"/>
                </a:solidFill>
                <a:latin typeface="Arial"/>
                <a:cs typeface="Arial"/>
              </a:rPr>
              <a:t>ENVIRONMENTAL DRIVERS</a:t>
            </a:r>
            <a:endParaRPr lang="en-US" sz="1000" b="1" dirty="0">
              <a:solidFill>
                <a:srgbClr val="4E81BD"/>
              </a:solidFill>
              <a:latin typeface="Arial"/>
              <a:cs typeface="Arial"/>
            </a:endParaRPr>
          </a:p>
        </p:txBody>
      </p:sp>
      <p:sp>
        <p:nvSpPr>
          <p:cNvPr id="270" name="Rectangle 269">
            <a:extLst>
              <a:ext uri="{FF2B5EF4-FFF2-40B4-BE49-F238E27FC236}">
                <a16:creationId xmlns:a16="http://schemas.microsoft.com/office/drawing/2014/main" id="{8A8BD4E6-CA3E-FA9D-50DC-784D14D2EA44}"/>
              </a:ext>
            </a:extLst>
          </p:cNvPr>
          <p:cNvSpPr/>
          <p:nvPr/>
        </p:nvSpPr>
        <p:spPr>
          <a:xfrm>
            <a:off x="5531634" y="5482652"/>
            <a:ext cx="1298465" cy="304181"/>
          </a:xfrm>
          <a:prstGeom prst="rect">
            <a:avLst/>
          </a:prstGeom>
          <a:solidFill>
            <a:srgbClr val="F79645">
              <a:alpha val="19744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r>
              <a:rPr lang="en-US" sz="1000" b="1" spc="-10" dirty="0">
                <a:solidFill>
                  <a:srgbClr val="F79645"/>
                </a:solidFill>
                <a:latin typeface="Arial"/>
                <a:cs typeface="Arial"/>
              </a:rPr>
              <a:t>SOCIOLOGICAL</a:t>
            </a:r>
            <a:br>
              <a:rPr lang="en-US" sz="1000" b="1" spc="-10" dirty="0">
                <a:solidFill>
                  <a:srgbClr val="F79645"/>
                </a:solidFill>
                <a:latin typeface="Arial"/>
                <a:cs typeface="Arial"/>
              </a:rPr>
            </a:br>
            <a:r>
              <a:rPr lang="en-US" sz="1000" b="1" spc="-10" dirty="0">
                <a:solidFill>
                  <a:srgbClr val="F79645"/>
                </a:solidFill>
                <a:latin typeface="Arial"/>
                <a:cs typeface="Arial"/>
              </a:rPr>
              <a:t>DRIVERS</a:t>
            </a:r>
            <a:endParaRPr lang="en-US" sz="1000" dirty="0">
              <a:solidFill>
                <a:srgbClr val="F79645"/>
              </a:solidFill>
              <a:latin typeface="Arial"/>
              <a:cs typeface="Arial"/>
            </a:endParaRPr>
          </a:p>
        </p:txBody>
      </p:sp>
      <p:sp>
        <p:nvSpPr>
          <p:cNvPr id="286" name="object 76">
            <a:extLst>
              <a:ext uri="{FF2B5EF4-FFF2-40B4-BE49-F238E27FC236}">
                <a16:creationId xmlns:a16="http://schemas.microsoft.com/office/drawing/2014/main" id="{E99D06CF-6426-DB37-D5CA-C28F06FAA2BD}"/>
              </a:ext>
            </a:extLst>
          </p:cNvPr>
          <p:cNvSpPr txBox="1"/>
          <p:nvPr/>
        </p:nvSpPr>
        <p:spPr>
          <a:xfrm>
            <a:off x="443214" y="1186368"/>
            <a:ext cx="1412120" cy="3366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People perceive engaging with people with disabilities as enjoyable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id="{64765BB6-FE54-257D-DF8B-AC1A8209E6D3}"/>
              </a:ext>
            </a:extLst>
          </p:cNvPr>
          <p:cNvSpPr txBox="1"/>
          <p:nvPr/>
        </p:nvSpPr>
        <p:spPr>
          <a:xfrm>
            <a:off x="315517" y="970924"/>
            <a:ext cx="103929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Enjoyment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sp>
        <p:nvSpPr>
          <p:cNvPr id="288" name="object 76">
            <a:extLst>
              <a:ext uri="{FF2B5EF4-FFF2-40B4-BE49-F238E27FC236}">
                <a16:creationId xmlns:a16="http://schemas.microsoft.com/office/drawing/2014/main" id="{217A2223-920D-00E9-8E85-9C5CB8607123}"/>
              </a:ext>
            </a:extLst>
          </p:cNvPr>
          <p:cNvSpPr txBox="1"/>
          <p:nvPr/>
        </p:nvSpPr>
        <p:spPr>
          <a:xfrm>
            <a:off x="443214" y="1906679"/>
            <a:ext cx="1412120" cy="3366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People perceive engaging with people with disabilities as being low-risk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289" name="TextBox 288">
            <a:extLst>
              <a:ext uri="{FF2B5EF4-FFF2-40B4-BE49-F238E27FC236}">
                <a16:creationId xmlns:a16="http://schemas.microsoft.com/office/drawing/2014/main" id="{F9278F64-F174-28B9-D88A-DE44869F761E}"/>
              </a:ext>
            </a:extLst>
          </p:cNvPr>
          <p:cNvSpPr txBox="1"/>
          <p:nvPr/>
        </p:nvSpPr>
        <p:spPr>
          <a:xfrm>
            <a:off x="315517" y="1691235"/>
            <a:ext cx="103929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Perceived risk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sp>
        <p:nvSpPr>
          <p:cNvPr id="292" name="object 76">
            <a:extLst>
              <a:ext uri="{FF2B5EF4-FFF2-40B4-BE49-F238E27FC236}">
                <a16:creationId xmlns:a16="http://schemas.microsoft.com/office/drawing/2014/main" id="{9157FF7C-F590-B7F3-D465-283C235D23AF}"/>
              </a:ext>
            </a:extLst>
          </p:cNvPr>
          <p:cNvSpPr txBox="1"/>
          <p:nvPr/>
        </p:nvSpPr>
        <p:spPr>
          <a:xfrm>
            <a:off x="443214" y="2643279"/>
            <a:ext cx="1412120" cy="1211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Inclusive behaviours are reinforced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id="{19E87051-C97A-12C6-41AA-AE5EFD02DCC7}"/>
              </a:ext>
            </a:extLst>
          </p:cNvPr>
          <p:cNvSpPr txBox="1"/>
          <p:nvPr/>
        </p:nvSpPr>
        <p:spPr>
          <a:xfrm>
            <a:off x="315517" y="2427835"/>
            <a:ext cx="103929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Reinforcement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sp>
        <p:nvSpPr>
          <p:cNvPr id="299" name="object 76">
            <a:extLst>
              <a:ext uri="{FF2B5EF4-FFF2-40B4-BE49-F238E27FC236}">
                <a16:creationId xmlns:a16="http://schemas.microsoft.com/office/drawing/2014/main" id="{DAB85B56-EE5C-CD26-45B4-8E03F161FE87}"/>
              </a:ext>
            </a:extLst>
          </p:cNvPr>
          <p:cNvSpPr txBox="1"/>
          <p:nvPr/>
        </p:nvSpPr>
        <p:spPr>
          <a:xfrm>
            <a:off x="433271" y="4325632"/>
            <a:ext cx="1050872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800" dirty="0">
                <a:solidFill>
                  <a:srgbClr val="231F20"/>
                </a:solidFill>
                <a:latin typeface="Arial"/>
                <a:cs typeface="Arial"/>
              </a:rPr>
              <a:t>People have sufficient and accurate information about people with disabilities</a:t>
            </a:r>
          </a:p>
        </p:txBody>
      </p:sp>
      <p:sp>
        <p:nvSpPr>
          <p:cNvPr id="300" name="TextBox 299">
            <a:extLst>
              <a:ext uri="{FF2B5EF4-FFF2-40B4-BE49-F238E27FC236}">
                <a16:creationId xmlns:a16="http://schemas.microsoft.com/office/drawing/2014/main" id="{90C6AD05-6915-76A7-E185-8506D8EA9096}"/>
              </a:ext>
            </a:extLst>
          </p:cNvPr>
          <p:cNvSpPr txBox="1"/>
          <p:nvPr/>
        </p:nvSpPr>
        <p:spPr>
          <a:xfrm>
            <a:off x="305574" y="4110188"/>
            <a:ext cx="103929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Knowledge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sp>
        <p:nvSpPr>
          <p:cNvPr id="301" name="object 76">
            <a:extLst>
              <a:ext uri="{FF2B5EF4-FFF2-40B4-BE49-F238E27FC236}">
                <a16:creationId xmlns:a16="http://schemas.microsoft.com/office/drawing/2014/main" id="{D280271D-F2EA-AAA4-5AAF-CBC703C84A7D}"/>
              </a:ext>
            </a:extLst>
          </p:cNvPr>
          <p:cNvSpPr txBox="1"/>
          <p:nvPr/>
        </p:nvSpPr>
        <p:spPr>
          <a:xfrm>
            <a:off x="443214" y="4987849"/>
            <a:ext cx="973827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800" dirty="0">
                <a:solidFill>
                  <a:srgbClr val="231F20"/>
                </a:solidFill>
                <a:latin typeface="Arial"/>
                <a:cs typeface="Arial"/>
              </a:rPr>
              <a:t>People have positive contact with people with disabilities</a:t>
            </a:r>
          </a:p>
        </p:txBody>
      </p:sp>
      <p:sp>
        <p:nvSpPr>
          <p:cNvPr id="302" name="TextBox 301">
            <a:extLst>
              <a:ext uri="{FF2B5EF4-FFF2-40B4-BE49-F238E27FC236}">
                <a16:creationId xmlns:a16="http://schemas.microsoft.com/office/drawing/2014/main" id="{DB0CAD35-7418-EBB6-0F4D-6CB6FC0B79C4}"/>
              </a:ext>
            </a:extLst>
          </p:cNvPr>
          <p:cNvSpPr txBox="1"/>
          <p:nvPr/>
        </p:nvSpPr>
        <p:spPr>
          <a:xfrm>
            <a:off x="305573" y="4830804"/>
            <a:ext cx="103929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Contact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cxnSp>
        <p:nvCxnSpPr>
          <p:cNvPr id="303" name="Connector: Elbow 41">
            <a:extLst>
              <a:ext uri="{FF2B5EF4-FFF2-40B4-BE49-F238E27FC236}">
                <a16:creationId xmlns:a16="http://schemas.microsoft.com/office/drawing/2014/main" id="{C5FDB6BC-B71E-D417-47B7-70F41502CC05}"/>
              </a:ext>
            </a:extLst>
          </p:cNvPr>
          <p:cNvCxnSpPr>
            <a:cxnSpLocks/>
          </p:cNvCxnSpPr>
          <p:nvPr/>
        </p:nvCxnSpPr>
        <p:spPr>
          <a:xfrm>
            <a:off x="1497174" y="4619967"/>
            <a:ext cx="167145" cy="12700"/>
          </a:xfrm>
          <a:prstGeom prst="bentConnector3">
            <a:avLst>
              <a:gd name="adj1" fmla="val 50000"/>
            </a:avLst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8" name="Connector: Elbow 41">
            <a:extLst>
              <a:ext uri="{FF2B5EF4-FFF2-40B4-BE49-F238E27FC236}">
                <a16:creationId xmlns:a16="http://schemas.microsoft.com/office/drawing/2014/main" id="{E9B07C0A-126F-4118-F74E-F41936C523BC}"/>
              </a:ext>
            </a:extLst>
          </p:cNvPr>
          <p:cNvCxnSpPr>
            <a:cxnSpLocks/>
          </p:cNvCxnSpPr>
          <p:nvPr/>
        </p:nvCxnSpPr>
        <p:spPr>
          <a:xfrm>
            <a:off x="1894375" y="3009811"/>
            <a:ext cx="225004" cy="170262"/>
          </a:xfrm>
          <a:prstGeom prst="bentConnector3">
            <a:avLst>
              <a:gd name="adj1" fmla="val 50000"/>
            </a:avLst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2" name="Rectangle 311">
            <a:extLst>
              <a:ext uri="{FF2B5EF4-FFF2-40B4-BE49-F238E27FC236}">
                <a16:creationId xmlns:a16="http://schemas.microsoft.com/office/drawing/2014/main" id="{1F2A1239-5559-51BB-319B-E4B65FCF15BE}"/>
              </a:ext>
            </a:extLst>
          </p:cNvPr>
          <p:cNvSpPr/>
          <p:nvPr/>
        </p:nvSpPr>
        <p:spPr>
          <a:xfrm>
            <a:off x="2138427" y="2746817"/>
            <a:ext cx="1231656" cy="1134551"/>
          </a:xfrm>
          <a:prstGeom prst="rect">
            <a:avLst/>
          </a:prstGeom>
          <a:solidFill>
            <a:schemeClr val="bg2">
              <a:alpha val="60121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LB"/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9AF701F0-B8FE-0245-C17C-716F834597C4}"/>
              </a:ext>
            </a:extLst>
          </p:cNvPr>
          <p:cNvSpPr txBox="1"/>
          <p:nvPr/>
        </p:nvSpPr>
        <p:spPr>
          <a:xfrm>
            <a:off x="2108106" y="2694463"/>
            <a:ext cx="136971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Perceived gains and avoided losses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sp>
        <p:nvSpPr>
          <p:cNvPr id="315" name="object 76">
            <a:extLst>
              <a:ext uri="{FF2B5EF4-FFF2-40B4-BE49-F238E27FC236}">
                <a16:creationId xmlns:a16="http://schemas.microsoft.com/office/drawing/2014/main" id="{1C533CC8-3403-A842-ED30-1EDE1468EAED}"/>
              </a:ext>
            </a:extLst>
          </p:cNvPr>
          <p:cNvSpPr txBox="1"/>
          <p:nvPr/>
        </p:nvSpPr>
        <p:spPr>
          <a:xfrm>
            <a:off x="2244316" y="3450775"/>
            <a:ext cx="1039293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People perceive that being inclusive requires a  reasonable amount of effort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95812EA6-9D75-7CD6-D298-DD25B79C24C3}"/>
              </a:ext>
            </a:extLst>
          </p:cNvPr>
          <p:cNvSpPr txBox="1"/>
          <p:nvPr/>
        </p:nvSpPr>
        <p:spPr>
          <a:xfrm>
            <a:off x="2116452" y="3314580"/>
            <a:ext cx="103929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Effort needed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cxnSp>
        <p:nvCxnSpPr>
          <p:cNvPr id="321" name="Connector: Elbow 41">
            <a:extLst>
              <a:ext uri="{FF2B5EF4-FFF2-40B4-BE49-F238E27FC236}">
                <a16:creationId xmlns:a16="http://schemas.microsoft.com/office/drawing/2014/main" id="{121F3B1A-7575-5EAA-6A64-2E8ACBA81221}"/>
              </a:ext>
            </a:extLst>
          </p:cNvPr>
          <p:cNvCxnSpPr>
            <a:cxnSpLocks/>
            <a:endCxn id="325" idx="1"/>
          </p:cNvCxnSpPr>
          <p:nvPr/>
        </p:nvCxnSpPr>
        <p:spPr>
          <a:xfrm>
            <a:off x="3373925" y="3695611"/>
            <a:ext cx="651106" cy="108604"/>
          </a:xfrm>
          <a:prstGeom prst="bentConnector3">
            <a:avLst>
              <a:gd name="adj1" fmla="val 50000"/>
            </a:avLst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3" name="Rectangle 322">
            <a:extLst>
              <a:ext uri="{FF2B5EF4-FFF2-40B4-BE49-F238E27FC236}">
                <a16:creationId xmlns:a16="http://schemas.microsoft.com/office/drawing/2014/main" id="{743EB02E-7490-E25F-7636-7706D8083552}"/>
              </a:ext>
            </a:extLst>
          </p:cNvPr>
          <p:cNvSpPr/>
          <p:nvPr/>
        </p:nvSpPr>
        <p:spPr>
          <a:xfrm>
            <a:off x="4093782" y="3688299"/>
            <a:ext cx="1351451" cy="1786159"/>
          </a:xfrm>
          <a:prstGeom prst="rect">
            <a:avLst/>
          </a:prstGeom>
          <a:solidFill>
            <a:srgbClr val="4F6228">
              <a:alpha val="19744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LB"/>
          </a:p>
        </p:txBody>
      </p:sp>
      <p:sp>
        <p:nvSpPr>
          <p:cNvPr id="324" name="object 76">
            <a:extLst>
              <a:ext uri="{FF2B5EF4-FFF2-40B4-BE49-F238E27FC236}">
                <a16:creationId xmlns:a16="http://schemas.microsoft.com/office/drawing/2014/main" id="{66616FB9-D385-0173-FC3E-11CD52E7B534}"/>
              </a:ext>
            </a:extLst>
          </p:cNvPr>
          <p:cNvSpPr txBox="1"/>
          <p:nvPr/>
        </p:nvSpPr>
        <p:spPr>
          <a:xfrm>
            <a:off x="4156013" y="3989001"/>
            <a:ext cx="1235869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People are interested in disability inclusion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325" name="TextBox 324">
            <a:extLst>
              <a:ext uri="{FF2B5EF4-FFF2-40B4-BE49-F238E27FC236}">
                <a16:creationId xmlns:a16="http://schemas.microsoft.com/office/drawing/2014/main" id="{E3317647-9BCB-842D-CC8F-3015203CE33B}"/>
              </a:ext>
            </a:extLst>
          </p:cNvPr>
          <p:cNvSpPr txBox="1"/>
          <p:nvPr/>
        </p:nvSpPr>
        <p:spPr>
          <a:xfrm>
            <a:off x="4025031" y="3696493"/>
            <a:ext cx="117679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Interest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sp>
        <p:nvSpPr>
          <p:cNvPr id="326" name="object 76">
            <a:extLst>
              <a:ext uri="{FF2B5EF4-FFF2-40B4-BE49-F238E27FC236}">
                <a16:creationId xmlns:a16="http://schemas.microsoft.com/office/drawing/2014/main" id="{C8B5986F-0F2E-C6CE-C189-EC19645AEB3A}"/>
              </a:ext>
            </a:extLst>
          </p:cNvPr>
          <p:cNvSpPr txBox="1"/>
          <p:nvPr/>
        </p:nvSpPr>
        <p:spPr>
          <a:xfrm>
            <a:off x="4156013" y="4545989"/>
            <a:ext cx="1235869" cy="3366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l">
              <a:lnSpc>
                <a:spcPct val="100000"/>
              </a:lnSpc>
              <a:spcBef>
                <a:spcPts val="100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People believe that people with disabilities should and can be included in society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D995EC24-1675-E1D6-87FF-49BEE5AE91D0}"/>
              </a:ext>
            </a:extLst>
          </p:cNvPr>
          <p:cNvSpPr txBox="1"/>
          <p:nvPr/>
        </p:nvSpPr>
        <p:spPr>
          <a:xfrm>
            <a:off x="4025031" y="4330946"/>
            <a:ext cx="117679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Attitudes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sp>
        <p:nvSpPr>
          <p:cNvPr id="328" name="Rectangle 327">
            <a:extLst>
              <a:ext uri="{FF2B5EF4-FFF2-40B4-BE49-F238E27FC236}">
                <a16:creationId xmlns:a16="http://schemas.microsoft.com/office/drawing/2014/main" id="{8A5DEABC-27D4-E354-C0F1-0DFAC626DEDF}"/>
              </a:ext>
            </a:extLst>
          </p:cNvPr>
          <p:cNvSpPr/>
          <p:nvPr/>
        </p:nvSpPr>
        <p:spPr>
          <a:xfrm>
            <a:off x="4094258" y="5482652"/>
            <a:ext cx="1351451" cy="304181"/>
          </a:xfrm>
          <a:prstGeom prst="rect">
            <a:avLst/>
          </a:prstGeom>
          <a:solidFill>
            <a:schemeClr val="accent3">
              <a:lumMod val="50000"/>
              <a:alpha val="19744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r>
              <a:rPr lang="en-US" sz="1000" b="1" spc="-10" dirty="0">
                <a:solidFill>
                  <a:srgbClr val="4F6228"/>
                </a:solidFill>
                <a:latin typeface="Arial"/>
                <a:cs typeface="Arial"/>
              </a:rPr>
              <a:t>PSYCHOLOGICAL</a:t>
            </a:r>
            <a:br>
              <a:rPr lang="en-US" sz="1000" b="1" spc="-10" dirty="0">
                <a:solidFill>
                  <a:srgbClr val="4F6228"/>
                </a:solidFill>
                <a:latin typeface="Arial"/>
                <a:cs typeface="Arial"/>
              </a:rPr>
            </a:br>
            <a:r>
              <a:rPr lang="en-US" sz="1000" b="1" spc="-10" dirty="0">
                <a:solidFill>
                  <a:srgbClr val="4F6228"/>
                </a:solidFill>
                <a:latin typeface="Arial"/>
                <a:cs typeface="Arial"/>
              </a:rPr>
              <a:t>DRIVERS</a:t>
            </a:r>
            <a:endParaRPr lang="en-US" sz="1000" dirty="0">
              <a:solidFill>
                <a:srgbClr val="4F6228"/>
              </a:solidFill>
              <a:latin typeface="Arial"/>
              <a:cs typeface="Arial"/>
            </a:endParaRPr>
          </a:p>
        </p:txBody>
      </p:sp>
      <p:sp>
        <p:nvSpPr>
          <p:cNvPr id="329" name="object 76">
            <a:extLst>
              <a:ext uri="{FF2B5EF4-FFF2-40B4-BE49-F238E27FC236}">
                <a16:creationId xmlns:a16="http://schemas.microsoft.com/office/drawing/2014/main" id="{4E69E3D8-A956-FE14-B977-415916D5AF00}"/>
              </a:ext>
            </a:extLst>
          </p:cNvPr>
          <p:cNvSpPr txBox="1"/>
          <p:nvPr/>
        </p:nvSpPr>
        <p:spPr>
          <a:xfrm>
            <a:off x="4156014" y="5079389"/>
            <a:ext cx="1277306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People have the self-efficacy to practise inclusive behaviours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68D1C566-B203-BDD1-6056-DE71DC83EF4B}"/>
              </a:ext>
            </a:extLst>
          </p:cNvPr>
          <p:cNvSpPr txBox="1"/>
          <p:nvPr/>
        </p:nvSpPr>
        <p:spPr>
          <a:xfrm>
            <a:off x="4025031" y="4864346"/>
            <a:ext cx="117679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Self-efficacy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sp>
        <p:nvSpPr>
          <p:cNvPr id="356" name="Rectangle 355">
            <a:extLst>
              <a:ext uri="{FF2B5EF4-FFF2-40B4-BE49-F238E27FC236}">
                <a16:creationId xmlns:a16="http://schemas.microsoft.com/office/drawing/2014/main" id="{3DFD0EDF-9E2D-4828-6301-664981F9A816}"/>
              </a:ext>
            </a:extLst>
          </p:cNvPr>
          <p:cNvSpPr/>
          <p:nvPr/>
        </p:nvSpPr>
        <p:spPr>
          <a:xfrm>
            <a:off x="1715475" y="4052691"/>
            <a:ext cx="1416890" cy="2345693"/>
          </a:xfrm>
          <a:prstGeom prst="rect">
            <a:avLst/>
          </a:prstGeom>
          <a:solidFill>
            <a:schemeClr val="bg2">
              <a:alpha val="60121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LB"/>
          </a:p>
        </p:txBody>
      </p:sp>
      <p:sp>
        <p:nvSpPr>
          <p:cNvPr id="357" name="object 76">
            <a:extLst>
              <a:ext uri="{FF2B5EF4-FFF2-40B4-BE49-F238E27FC236}">
                <a16:creationId xmlns:a16="http://schemas.microsoft.com/office/drawing/2014/main" id="{B6A74D9A-A3D2-ECA5-FC21-9D6B1A5E4DAC}"/>
              </a:ext>
            </a:extLst>
          </p:cNvPr>
          <p:cNvSpPr txBox="1"/>
          <p:nvPr/>
        </p:nvSpPr>
        <p:spPr>
          <a:xfrm>
            <a:off x="1817581" y="4345228"/>
            <a:ext cx="1180548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655"/>
              </a:spcBef>
            </a:pPr>
            <a:r>
              <a:rPr lang="en-US" sz="800" dirty="0">
                <a:solidFill>
                  <a:srgbClr val="231F20"/>
                </a:solidFill>
                <a:latin typeface="Arial"/>
                <a:cs typeface="Arial"/>
              </a:rPr>
              <a:t>People think </a:t>
            </a:r>
            <a:r>
              <a:rPr lang="en-US" sz="800" spc="-20" dirty="0">
                <a:solidFill>
                  <a:srgbClr val="231F20"/>
                </a:solidFill>
                <a:latin typeface="Arial"/>
                <a:cs typeface="Arial"/>
              </a:rPr>
              <a:t>that people with disabilities</a:t>
            </a:r>
            <a:r>
              <a:rPr lang="en-US" sz="8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800" dirty="0">
                <a:solidFill>
                  <a:srgbClr val="231F20"/>
                </a:solidFill>
                <a:latin typeface="Arial"/>
                <a:cs typeface="Arial"/>
              </a:rPr>
              <a:t>are</a:t>
            </a:r>
            <a:r>
              <a:rPr lang="en-US" sz="8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800" dirty="0">
                <a:solidFill>
                  <a:srgbClr val="231F20"/>
                </a:solidFill>
                <a:latin typeface="Arial"/>
                <a:cs typeface="Arial"/>
              </a:rPr>
              <a:t>people</a:t>
            </a:r>
            <a:r>
              <a:rPr lang="en-US" sz="8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8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800" dirty="0">
                <a:solidFill>
                  <a:srgbClr val="231F20"/>
                </a:solidFill>
                <a:latin typeface="Arial"/>
                <a:cs typeface="Arial"/>
              </a:rPr>
              <a:t>beyond</a:t>
            </a:r>
            <a:r>
              <a:rPr lang="en-US" sz="8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800" dirty="0">
                <a:solidFill>
                  <a:srgbClr val="231F20"/>
                </a:solidFill>
                <a:latin typeface="Arial"/>
                <a:cs typeface="Arial"/>
              </a:rPr>
              <a:t>their</a:t>
            </a:r>
            <a:r>
              <a:rPr lang="en-US" sz="800" spc="-10" dirty="0">
                <a:solidFill>
                  <a:srgbClr val="231F20"/>
                </a:solidFill>
                <a:latin typeface="Arial"/>
                <a:cs typeface="Arial"/>
              </a:rPr>
              <a:t> disability </a:t>
            </a:r>
            <a:r>
              <a:rPr lang="en-US" sz="8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lang="en-US" sz="800" spc="-10" dirty="0">
                <a:solidFill>
                  <a:srgbClr val="231F20"/>
                </a:solidFill>
                <a:latin typeface="Arial"/>
                <a:cs typeface="Arial"/>
              </a:rPr>
              <a:t> are </a:t>
            </a:r>
            <a:r>
              <a:rPr lang="en-US" sz="800" dirty="0">
                <a:solidFill>
                  <a:srgbClr val="231F20"/>
                </a:solidFill>
                <a:latin typeface="Arial"/>
                <a:cs typeface="Arial"/>
              </a:rPr>
              <a:t>part</a:t>
            </a:r>
            <a:r>
              <a:rPr lang="en-US" sz="8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800" spc="-2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lang="en-US" sz="800" dirty="0">
                <a:solidFill>
                  <a:srgbClr val="231F20"/>
                </a:solidFill>
                <a:latin typeface="Arial"/>
                <a:cs typeface="Arial"/>
              </a:rPr>
              <a:t>human</a:t>
            </a:r>
            <a:r>
              <a:rPr lang="en-US" sz="8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800" spc="-10" dirty="0">
                <a:solidFill>
                  <a:srgbClr val="231F20"/>
                </a:solidFill>
                <a:latin typeface="Arial"/>
                <a:cs typeface="Arial"/>
              </a:rPr>
              <a:t>diversity</a:t>
            </a:r>
            <a:endParaRPr lang="en-US" sz="800" dirty="0">
              <a:latin typeface="Arial"/>
              <a:cs typeface="Arial"/>
            </a:endParaRPr>
          </a:p>
        </p:txBody>
      </p:sp>
      <p:sp>
        <p:nvSpPr>
          <p:cNvPr id="358" name="TextBox 357">
            <a:extLst>
              <a:ext uri="{FF2B5EF4-FFF2-40B4-BE49-F238E27FC236}">
                <a16:creationId xmlns:a16="http://schemas.microsoft.com/office/drawing/2014/main" id="{B8546390-776E-4032-4025-64691F7A9172}"/>
              </a:ext>
            </a:extLst>
          </p:cNvPr>
          <p:cNvSpPr txBox="1"/>
          <p:nvPr/>
        </p:nvSpPr>
        <p:spPr>
          <a:xfrm>
            <a:off x="1689884" y="4110188"/>
            <a:ext cx="103929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Beliefs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sp>
        <p:nvSpPr>
          <p:cNvPr id="363" name="object 76">
            <a:extLst>
              <a:ext uri="{FF2B5EF4-FFF2-40B4-BE49-F238E27FC236}">
                <a16:creationId xmlns:a16="http://schemas.microsoft.com/office/drawing/2014/main" id="{F838E019-B9BE-7320-3E01-5DB09356F930}"/>
              </a:ext>
            </a:extLst>
          </p:cNvPr>
          <p:cNvSpPr txBox="1"/>
          <p:nvPr/>
        </p:nvSpPr>
        <p:spPr>
          <a:xfrm>
            <a:off x="1817581" y="5322570"/>
            <a:ext cx="1277528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People feel empathy </a:t>
            </a:r>
            <a:r>
              <a:rPr lang="en-US" sz="800" b="0" i="0" dirty="0">
                <a:solidFill>
                  <a:srgbClr val="000000"/>
                </a:solidFill>
                <a:effectLst/>
                <a:latin typeface="WordVisi_MSFontService"/>
              </a:rPr>
              <a:t>towards people with disabilities</a:t>
            </a: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364" name="TextBox 363">
            <a:extLst>
              <a:ext uri="{FF2B5EF4-FFF2-40B4-BE49-F238E27FC236}">
                <a16:creationId xmlns:a16="http://schemas.microsoft.com/office/drawing/2014/main" id="{D6C32831-0EDF-68B2-AE99-2580FE0C4CB8}"/>
              </a:ext>
            </a:extLst>
          </p:cNvPr>
          <p:cNvSpPr txBox="1"/>
          <p:nvPr/>
        </p:nvSpPr>
        <p:spPr>
          <a:xfrm>
            <a:off x="1689884" y="5159899"/>
            <a:ext cx="103929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Emotions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sp>
        <p:nvSpPr>
          <p:cNvPr id="365" name="object 76">
            <a:extLst>
              <a:ext uri="{FF2B5EF4-FFF2-40B4-BE49-F238E27FC236}">
                <a16:creationId xmlns:a16="http://schemas.microsoft.com/office/drawing/2014/main" id="{428B3F5E-9A0A-B914-9717-919F151175A7}"/>
              </a:ext>
            </a:extLst>
          </p:cNvPr>
          <p:cNvSpPr txBox="1"/>
          <p:nvPr/>
        </p:nvSpPr>
        <p:spPr>
          <a:xfrm>
            <a:off x="1817581" y="5963483"/>
            <a:ext cx="1265586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People have positive values that support disability inclusion 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366" name="TextBox 365">
            <a:extLst>
              <a:ext uri="{FF2B5EF4-FFF2-40B4-BE49-F238E27FC236}">
                <a16:creationId xmlns:a16="http://schemas.microsoft.com/office/drawing/2014/main" id="{36FAE534-D694-0255-EBC5-9498305E9182}"/>
              </a:ext>
            </a:extLst>
          </p:cNvPr>
          <p:cNvSpPr txBox="1"/>
          <p:nvPr/>
        </p:nvSpPr>
        <p:spPr>
          <a:xfrm>
            <a:off x="1689884" y="5748039"/>
            <a:ext cx="103929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Values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cxnSp>
        <p:nvCxnSpPr>
          <p:cNvPr id="370" name="Connector: Elbow 41">
            <a:extLst>
              <a:ext uri="{FF2B5EF4-FFF2-40B4-BE49-F238E27FC236}">
                <a16:creationId xmlns:a16="http://schemas.microsoft.com/office/drawing/2014/main" id="{6FFEBB57-D9C8-2CFB-C573-A407CFD5CB4D}"/>
              </a:ext>
            </a:extLst>
          </p:cNvPr>
          <p:cNvCxnSpPr>
            <a:cxnSpLocks/>
            <a:endCxn id="327" idx="1"/>
          </p:cNvCxnSpPr>
          <p:nvPr/>
        </p:nvCxnSpPr>
        <p:spPr>
          <a:xfrm flipV="1">
            <a:off x="3151783" y="4438668"/>
            <a:ext cx="873248" cy="641458"/>
          </a:xfrm>
          <a:prstGeom prst="bentConnector3">
            <a:avLst>
              <a:gd name="adj1" fmla="val 50000"/>
            </a:avLst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73" name="object 57">
            <a:extLst>
              <a:ext uri="{FF2B5EF4-FFF2-40B4-BE49-F238E27FC236}">
                <a16:creationId xmlns:a16="http://schemas.microsoft.com/office/drawing/2014/main" id="{0650830B-21DC-6C2E-1ADB-93B919D46B26}"/>
              </a:ext>
            </a:extLst>
          </p:cNvPr>
          <p:cNvGrpSpPr/>
          <p:nvPr/>
        </p:nvGrpSpPr>
        <p:grpSpPr>
          <a:xfrm>
            <a:off x="1834491" y="4987843"/>
            <a:ext cx="31750" cy="147955"/>
            <a:chOff x="2415771" y="4949120"/>
            <a:chExt cx="31750" cy="147955"/>
          </a:xfrm>
        </p:grpSpPr>
        <p:sp>
          <p:nvSpPr>
            <p:cNvPr id="374" name="object 58">
              <a:extLst>
                <a:ext uri="{FF2B5EF4-FFF2-40B4-BE49-F238E27FC236}">
                  <a16:creationId xmlns:a16="http://schemas.microsoft.com/office/drawing/2014/main" id="{45F14277-B554-585B-8B05-958F9C40F2CF}"/>
                </a:ext>
              </a:extLst>
            </p:cNvPr>
            <p:cNvSpPr/>
            <p:nvPr/>
          </p:nvSpPr>
          <p:spPr>
            <a:xfrm>
              <a:off x="2431600" y="4971905"/>
              <a:ext cx="0" cy="102235"/>
            </a:xfrm>
            <a:custGeom>
              <a:avLst/>
              <a:gdLst/>
              <a:ahLst/>
              <a:cxnLst/>
              <a:rect l="l" t="t" r="r" b="b"/>
              <a:pathLst>
                <a:path h="102235">
                  <a:moveTo>
                    <a:pt x="0" y="10219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5" name="object 59">
              <a:extLst>
                <a:ext uri="{FF2B5EF4-FFF2-40B4-BE49-F238E27FC236}">
                  <a16:creationId xmlns:a16="http://schemas.microsoft.com/office/drawing/2014/main" id="{E116D09D-31CC-0576-4EC3-924082C7AD6E}"/>
                </a:ext>
              </a:extLst>
            </p:cNvPr>
            <p:cNvSpPr/>
            <p:nvPr/>
          </p:nvSpPr>
          <p:spPr>
            <a:xfrm>
              <a:off x="2415768" y="4949126"/>
              <a:ext cx="31750" cy="147955"/>
            </a:xfrm>
            <a:custGeom>
              <a:avLst/>
              <a:gdLst/>
              <a:ahLst/>
              <a:cxnLst/>
              <a:rect l="l" t="t" r="r" b="b"/>
              <a:pathLst>
                <a:path w="31750" h="147954">
                  <a:moveTo>
                    <a:pt x="31661" y="120345"/>
                  </a:moveTo>
                  <a:lnTo>
                    <a:pt x="0" y="120345"/>
                  </a:lnTo>
                  <a:lnTo>
                    <a:pt x="15824" y="147764"/>
                  </a:lnTo>
                  <a:lnTo>
                    <a:pt x="31661" y="120345"/>
                  </a:lnTo>
                  <a:close/>
                </a:path>
                <a:path w="31750" h="147954">
                  <a:moveTo>
                    <a:pt x="31661" y="27419"/>
                  </a:moveTo>
                  <a:lnTo>
                    <a:pt x="15824" y="0"/>
                  </a:lnTo>
                  <a:lnTo>
                    <a:pt x="0" y="27419"/>
                  </a:lnTo>
                  <a:lnTo>
                    <a:pt x="31661" y="27419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76" name="object 57">
            <a:extLst>
              <a:ext uri="{FF2B5EF4-FFF2-40B4-BE49-F238E27FC236}">
                <a16:creationId xmlns:a16="http://schemas.microsoft.com/office/drawing/2014/main" id="{F7A0E30B-553C-448A-8BCA-2743C9E8EDC0}"/>
              </a:ext>
            </a:extLst>
          </p:cNvPr>
          <p:cNvGrpSpPr/>
          <p:nvPr/>
        </p:nvGrpSpPr>
        <p:grpSpPr>
          <a:xfrm>
            <a:off x="1834491" y="5567707"/>
            <a:ext cx="31750" cy="147955"/>
            <a:chOff x="2415771" y="4949120"/>
            <a:chExt cx="31750" cy="147955"/>
          </a:xfrm>
        </p:grpSpPr>
        <p:sp>
          <p:nvSpPr>
            <p:cNvPr id="377" name="object 58">
              <a:extLst>
                <a:ext uri="{FF2B5EF4-FFF2-40B4-BE49-F238E27FC236}">
                  <a16:creationId xmlns:a16="http://schemas.microsoft.com/office/drawing/2014/main" id="{6BDACD1C-AF40-3A1C-6175-3FFCD7C7D9D8}"/>
                </a:ext>
              </a:extLst>
            </p:cNvPr>
            <p:cNvSpPr/>
            <p:nvPr/>
          </p:nvSpPr>
          <p:spPr>
            <a:xfrm>
              <a:off x="2431600" y="4971905"/>
              <a:ext cx="0" cy="102235"/>
            </a:xfrm>
            <a:custGeom>
              <a:avLst/>
              <a:gdLst/>
              <a:ahLst/>
              <a:cxnLst/>
              <a:rect l="l" t="t" r="r" b="b"/>
              <a:pathLst>
                <a:path h="102235">
                  <a:moveTo>
                    <a:pt x="0" y="10219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8" name="object 59">
              <a:extLst>
                <a:ext uri="{FF2B5EF4-FFF2-40B4-BE49-F238E27FC236}">
                  <a16:creationId xmlns:a16="http://schemas.microsoft.com/office/drawing/2014/main" id="{68D5C7B3-D2B9-7C26-4994-4ADB8D804737}"/>
                </a:ext>
              </a:extLst>
            </p:cNvPr>
            <p:cNvSpPr/>
            <p:nvPr/>
          </p:nvSpPr>
          <p:spPr>
            <a:xfrm>
              <a:off x="2415768" y="4949126"/>
              <a:ext cx="31750" cy="147955"/>
            </a:xfrm>
            <a:custGeom>
              <a:avLst/>
              <a:gdLst/>
              <a:ahLst/>
              <a:cxnLst/>
              <a:rect l="l" t="t" r="r" b="b"/>
              <a:pathLst>
                <a:path w="31750" h="147954">
                  <a:moveTo>
                    <a:pt x="31661" y="120345"/>
                  </a:moveTo>
                  <a:lnTo>
                    <a:pt x="0" y="120345"/>
                  </a:lnTo>
                  <a:lnTo>
                    <a:pt x="15824" y="147764"/>
                  </a:lnTo>
                  <a:lnTo>
                    <a:pt x="31661" y="120345"/>
                  </a:lnTo>
                  <a:close/>
                </a:path>
                <a:path w="31750" h="147954">
                  <a:moveTo>
                    <a:pt x="31661" y="27419"/>
                  </a:moveTo>
                  <a:lnTo>
                    <a:pt x="15824" y="0"/>
                  </a:lnTo>
                  <a:lnTo>
                    <a:pt x="0" y="27419"/>
                  </a:lnTo>
                  <a:lnTo>
                    <a:pt x="31661" y="27419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3" name="object 76">
            <a:extLst>
              <a:ext uri="{FF2B5EF4-FFF2-40B4-BE49-F238E27FC236}">
                <a16:creationId xmlns:a16="http://schemas.microsoft.com/office/drawing/2014/main" id="{1C6338CF-563C-BF78-D770-C43ACDB14857}"/>
              </a:ext>
            </a:extLst>
          </p:cNvPr>
          <p:cNvSpPr txBox="1"/>
          <p:nvPr/>
        </p:nvSpPr>
        <p:spPr>
          <a:xfrm>
            <a:off x="3507102" y="6663105"/>
            <a:ext cx="1169958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800" dirty="0">
                <a:solidFill>
                  <a:srgbClr val="202124"/>
                </a:solidFill>
                <a:latin typeface="arial" panose="020B0604020202020204" pitchFamily="34" charset="0"/>
              </a:rPr>
              <a:t>People have acquired the</a:t>
            </a:r>
            <a:r>
              <a:rPr lang="en-US" sz="8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skills to be inclusive of people with disabilities</a:t>
            </a:r>
            <a:endParaRPr lang="en-US" sz="800" dirty="0">
              <a:latin typeface="Arial"/>
              <a:cs typeface="Arial"/>
            </a:endParaRPr>
          </a:p>
        </p:txBody>
      </p:sp>
      <p:sp>
        <p:nvSpPr>
          <p:cNvPr id="384" name="TextBox 383">
            <a:extLst>
              <a:ext uri="{FF2B5EF4-FFF2-40B4-BE49-F238E27FC236}">
                <a16:creationId xmlns:a16="http://schemas.microsoft.com/office/drawing/2014/main" id="{FD425DF8-1DDB-A74F-80ED-D5911CF41DB3}"/>
              </a:ext>
            </a:extLst>
          </p:cNvPr>
          <p:cNvSpPr txBox="1"/>
          <p:nvPr/>
        </p:nvSpPr>
        <p:spPr>
          <a:xfrm>
            <a:off x="3379405" y="6447661"/>
            <a:ext cx="103929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Skills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sp>
        <p:nvSpPr>
          <p:cNvPr id="385" name="object 76">
            <a:extLst>
              <a:ext uri="{FF2B5EF4-FFF2-40B4-BE49-F238E27FC236}">
                <a16:creationId xmlns:a16="http://schemas.microsoft.com/office/drawing/2014/main" id="{0699813A-329B-0F1C-3C5F-B97D499710C6}"/>
              </a:ext>
            </a:extLst>
          </p:cNvPr>
          <p:cNvSpPr txBox="1"/>
          <p:nvPr/>
        </p:nvSpPr>
        <p:spPr>
          <a:xfrm>
            <a:off x="4839339" y="6663105"/>
            <a:ext cx="1412119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800" dirty="0">
                <a:solidFill>
                  <a:srgbClr val="231F20"/>
                </a:solidFill>
                <a:latin typeface="Arial"/>
                <a:cs typeface="Arial"/>
              </a:rPr>
              <a:t>People have practised disability-inclusive skills</a:t>
            </a:r>
            <a:endParaRPr lang="en-US" sz="800" dirty="0">
              <a:latin typeface="Arial"/>
              <a:cs typeface="Arial"/>
            </a:endParaRPr>
          </a:p>
        </p:txBody>
      </p:sp>
      <p:sp>
        <p:nvSpPr>
          <p:cNvPr id="386" name="TextBox 385">
            <a:extLst>
              <a:ext uri="{FF2B5EF4-FFF2-40B4-BE49-F238E27FC236}">
                <a16:creationId xmlns:a16="http://schemas.microsoft.com/office/drawing/2014/main" id="{2F5F0EA1-2994-98BF-6761-95D5C8A46F7A}"/>
              </a:ext>
            </a:extLst>
          </p:cNvPr>
          <p:cNvSpPr txBox="1"/>
          <p:nvPr/>
        </p:nvSpPr>
        <p:spPr>
          <a:xfrm>
            <a:off x="4711643" y="6447661"/>
            <a:ext cx="1519599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F6228"/>
                </a:highlight>
                <a:latin typeface="Arial"/>
                <a:cs typeface="Arial"/>
              </a:rPr>
              <a:t>Rehearsal and practice</a:t>
            </a:r>
            <a:endParaRPr lang="en-US" sz="800" dirty="0">
              <a:solidFill>
                <a:schemeClr val="bg1"/>
              </a:solidFill>
              <a:highlight>
                <a:srgbClr val="4F6228"/>
              </a:highlight>
              <a:latin typeface="Arial"/>
              <a:cs typeface="Arial"/>
            </a:endParaRPr>
          </a:p>
        </p:txBody>
      </p:sp>
      <p:cxnSp>
        <p:nvCxnSpPr>
          <p:cNvPr id="388" name="Connector: Elbow 41">
            <a:extLst>
              <a:ext uri="{FF2B5EF4-FFF2-40B4-BE49-F238E27FC236}">
                <a16:creationId xmlns:a16="http://schemas.microsoft.com/office/drawing/2014/main" id="{FC3ED8EF-A6F9-FA77-98A9-04E84A3D4F62}"/>
              </a:ext>
            </a:extLst>
          </p:cNvPr>
          <p:cNvCxnSpPr>
            <a:cxnSpLocks/>
            <a:stCxn id="387" idx="0"/>
            <a:endCxn id="330" idx="1"/>
          </p:cNvCxnSpPr>
          <p:nvPr/>
        </p:nvCxnSpPr>
        <p:spPr>
          <a:xfrm rot="16200000" flipV="1">
            <a:off x="3695340" y="5301759"/>
            <a:ext cx="1444386" cy="785004"/>
          </a:xfrm>
          <a:prstGeom prst="bentConnector4">
            <a:avLst>
              <a:gd name="adj1" fmla="val 29082"/>
              <a:gd name="adj2" fmla="val 130193"/>
            </a:avLst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" name="Connector: Elbow 41">
            <a:extLst>
              <a:ext uri="{FF2B5EF4-FFF2-40B4-BE49-F238E27FC236}">
                <a16:creationId xmlns:a16="http://schemas.microsoft.com/office/drawing/2014/main" id="{D03DE22A-73B7-7286-C93A-8CC5F7E85EE3}"/>
              </a:ext>
            </a:extLst>
          </p:cNvPr>
          <p:cNvCxnSpPr>
            <a:cxnSpLocks/>
          </p:cNvCxnSpPr>
          <p:nvPr/>
        </p:nvCxnSpPr>
        <p:spPr>
          <a:xfrm rot="16200000" flipH="1">
            <a:off x="4132318" y="1074880"/>
            <a:ext cx="225118" cy="5725"/>
          </a:xfrm>
          <a:prstGeom prst="bentConnector3">
            <a:avLst/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object 12">
            <a:extLst>
              <a:ext uri="{FF2B5EF4-FFF2-40B4-BE49-F238E27FC236}">
                <a16:creationId xmlns:a16="http://schemas.microsoft.com/office/drawing/2014/main" id="{C46AFEB3-B821-05E5-E3F9-31982D46B00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-11703"/>
            <a:ext cx="10693399" cy="38554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 marL="201295" algn="l">
              <a:lnSpc>
                <a:spcPts val="3479"/>
              </a:lnSpc>
            </a:pPr>
            <a:r>
              <a:rPr lang="en-US" sz="1400" spc="-25" dirty="0"/>
              <a:t>People practise disability-inclusive behaviours</a:t>
            </a:r>
            <a:endParaRPr sz="1400" spc="-25" dirty="0"/>
          </a:p>
        </p:txBody>
      </p:sp>
      <p:sp>
        <p:nvSpPr>
          <p:cNvPr id="5" name="object 76">
            <a:extLst>
              <a:ext uri="{FF2B5EF4-FFF2-40B4-BE49-F238E27FC236}">
                <a16:creationId xmlns:a16="http://schemas.microsoft.com/office/drawing/2014/main" id="{4FFA9793-BCEF-983C-FB25-0ADD600CD64E}"/>
              </a:ext>
            </a:extLst>
          </p:cNvPr>
          <p:cNvSpPr txBox="1"/>
          <p:nvPr/>
        </p:nvSpPr>
        <p:spPr>
          <a:xfrm>
            <a:off x="2233875" y="2960652"/>
            <a:ext cx="1133843" cy="3366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People believe that being inclusive of people with disabilities benefits them 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7" name="object 76">
            <a:extLst>
              <a:ext uri="{FF2B5EF4-FFF2-40B4-BE49-F238E27FC236}">
                <a16:creationId xmlns:a16="http://schemas.microsoft.com/office/drawing/2014/main" id="{A8AD2808-F343-8A91-7D3C-22A718790CF8}"/>
              </a:ext>
            </a:extLst>
          </p:cNvPr>
          <p:cNvSpPr txBox="1"/>
          <p:nvPr/>
        </p:nvSpPr>
        <p:spPr>
          <a:xfrm>
            <a:off x="3699926" y="614655"/>
            <a:ext cx="1094741" cy="3366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l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National policies and procedures on disability inclusion are in place 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8" name="object 76">
            <a:extLst>
              <a:ext uri="{FF2B5EF4-FFF2-40B4-BE49-F238E27FC236}">
                <a16:creationId xmlns:a16="http://schemas.microsoft.com/office/drawing/2014/main" id="{544C2E19-9C7E-4013-F7EA-BD6B8498D8D7}"/>
              </a:ext>
            </a:extLst>
          </p:cNvPr>
          <p:cNvSpPr txBox="1"/>
          <p:nvPr/>
        </p:nvSpPr>
        <p:spPr>
          <a:xfrm>
            <a:off x="4934291" y="556305"/>
            <a:ext cx="1019892" cy="3366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l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Funding for disability-inclusive spaces is available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11" name="object 76">
            <a:extLst>
              <a:ext uri="{FF2B5EF4-FFF2-40B4-BE49-F238E27FC236}">
                <a16:creationId xmlns:a16="http://schemas.microsoft.com/office/drawing/2014/main" id="{12C88D49-022A-9F05-9B71-B190735481F9}"/>
              </a:ext>
            </a:extLst>
          </p:cNvPr>
          <p:cNvSpPr txBox="1"/>
          <p:nvPr/>
        </p:nvSpPr>
        <p:spPr>
          <a:xfrm>
            <a:off x="8992324" y="2378293"/>
            <a:ext cx="1025739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People expect to be socially rewarded when they practise disability- inclusive behaviours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7F7435D-9088-F8EA-7A83-7DE0CE0A1AE6}"/>
              </a:ext>
            </a:extLst>
          </p:cNvPr>
          <p:cNvSpPr txBox="1"/>
          <p:nvPr/>
        </p:nvSpPr>
        <p:spPr>
          <a:xfrm>
            <a:off x="8862346" y="2067300"/>
            <a:ext cx="1176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F79645"/>
                </a:highlight>
                <a:latin typeface="Arial"/>
                <a:cs typeface="Arial"/>
              </a:rPr>
              <a:t>Outcome expectancy</a:t>
            </a:r>
            <a:endParaRPr lang="en-US" sz="800" dirty="0">
              <a:solidFill>
                <a:schemeClr val="bg1"/>
              </a:solidFill>
              <a:highlight>
                <a:srgbClr val="F79645"/>
              </a:highlight>
              <a:latin typeface="Arial"/>
              <a:cs typeface="Arial"/>
            </a:endParaRPr>
          </a:p>
        </p:txBody>
      </p:sp>
      <p:sp>
        <p:nvSpPr>
          <p:cNvPr id="13" name="object 76">
            <a:extLst>
              <a:ext uri="{FF2B5EF4-FFF2-40B4-BE49-F238E27FC236}">
                <a16:creationId xmlns:a16="http://schemas.microsoft.com/office/drawing/2014/main" id="{B4302F45-FB61-A523-E2C3-F57509E58B56}"/>
              </a:ext>
            </a:extLst>
          </p:cNvPr>
          <p:cNvSpPr txBox="1"/>
          <p:nvPr/>
        </p:nvSpPr>
        <p:spPr>
          <a:xfrm>
            <a:off x="7633145" y="3273580"/>
            <a:ext cx="1027754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r>
              <a:rPr lang="en-US" sz="7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 </a:t>
            </a:r>
            <a:r>
              <a:rPr lang="en-U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en-US" sz="7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enough visible positive deviants</a:t>
            </a:r>
            <a:endParaRPr lang="en-US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534475-9BFB-B0C2-DDD8-C08B261E956D}"/>
              </a:ext>
            </a:extLst>
          </p:cNvPr>
          <p:cNvSpPr txBox="1"/>
          <p:nvPr/>
        </p:nvSpPr>
        <p:spPr>
          <a:xfrm>
            <a:off x="7492606" y="3098648"/>
            <a:ext cx="117679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F79645"/>
                </a:highlight>
                <a:latin typeface="Arial"/>
                <a:cs typeface="Arial"/>
              </a:rPr>
              <a:t>Positive deviance</a:t>
            </a:r>
            <a:endParaRPr lang="en-US" sz="800" dirty="0">
              <a:solidFill>
                <a:schemeClr val="bg1"/>
              </a:solidFill>
              <a:highlight>
                <a:srgbClr val="F79645"/>
              </a:highlight>
              <a:latin typeface="Arial"/>
              <a:cs typeface="Arial"/>
            </a:endParaRPr>
          </a:p>
        </p:txBody>
      </p:sp>
      <p:cxnSp>
        <p:nvCxnSpPr>
          <p:cNvPr id="16" name="Connector: Elbow 41">
            <a:extLst>
              <a:ext uri="{FF2B5EF4-FFF2-40B4-BE49-F238E27FC236}">
                <a16:creationId xmlns:a16="http://schemas.microsoft.com/office/drawing/2014/main" id="{AE7C9436-2E3F-D1AA-4661-1509CA336609}"/>
              </a:ext>
            </a:extLst>
          </p:cNvPr>
          <p:cNvCxnSpPr>
            <a:cxnSpLocks/>
            <a:stCxn id="13" idx="2"/>
          </p:cNvCxnSpPr>
          <p:nvPr/>
        </p:nvCxnSpPr>
        <p:spPr>
          <a:xfrm rot="5400000">
            <a:off x="7291222" y="3033953"/>
            <a:ext cx="387264" cy="1324336"/>
          </a:xfrm>
          <a:prstGeom prst="bentConnector2">
            <a:avLst/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nector: Elbow 41">
            <a:extLst>
              <a:ext uri="{FF2B5EF4-FFF2-40B4-BE49-F238E27FC236}">
                <a16:creationId xmlns:a16="http://schemas.microsoft.com/office/drawing/2014/main" id="{A25AB449-6E32-4963-C31E-3A097241CFAB}"/>
              </a:ext>
            </a:extLst>
          </p:cNvPr>
          <p:cNvCxnSpPr>
            <a:cxnSpLocks/>
          </p:cNvCxnSpPr>
          <p:nvPr/>
        </p:nvCxnSpPr>
        <p:spPr>
          <a:xfrm rot="10800000" flipV="1">
            <a:off x="8715723" y="2916095"/>
            <a:ext cx="672128" cy="430369"/>
          </a:xfrm>
          <a:prstGeom prst="bentConnector3">
            <a:avLst>
              <a:gd name="adj1" fmla="val 792"/>
            </a:avLst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nector: Elbow 41">
            <a:extLst>
              <a:ext uri="{FF2B5EF4-FFF2-40B4-BE49-F238E27FC236}">
                <a16:creationId xmlns:a16="http://schemas.microsoft.com/office/drawing/2014/main" id="{46225941-6566-F5E3-155E-AB5EDCAD6B64}"/>
              </a:ext>
            </a:extLst>
          </p:cNvPr>
          <p:cNvCxnSpPr>
            <a:cxnSpLocks/>
            <a:stCxn id="13" idx="2"/>
          </p:cNvCxnSpPr>
          <p:nvPr/>
        </p:nvCxnSpPr>
        <p:spPr>
          <a:xfrm rot="5400000">
            <a:off x="7073133" y="3251742"/>
            <a:ext cx="823143" cy="1324637"/>
          </a:xfrm>
          <a:prstGeom prst="bentConnector2">
            <a:avLst/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F35413D9-9907-EE42-DD0B-6C5B5A41704C}"/>
              </a:ext>
            </a:extLst>
          </p:cNvPr>
          <p:cNvSpPr/>
          <p:nvPr/>
        </p:nvSpPr>
        <p:spPr>
          <a:xfrm>
            <a:off x="1994005" y="1946607"/>
            <a:ext cx="2479793" cy="692481"/>
          </a:xfrm>
          <a:prstGeom prst="rect">
            <a:avLst/>
          </a:prstGeom>
          <a:solidFill>
            <a:schemeClr val="accent5">
              <a:lumMod val="20000"/>
              <a:lumOff val="80000"/>
              <a:alpha val="30162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LB"/>
          </a:p>
        </p:txBody>
      </p:sp>
      <p:sp>
        <p:nvSpPr>
          <p:cNvPr id="33" name="object 76">
            <a:extLst>
              <a:ext uri="{FF2B5EF4-FFF2-40B4-BE49-F238E27FC236}">
                <a16:creationId xmlns:a16="http://schemas.microsoft.com/office/drawing/2014/main" id="{5DD5A204-A697-5CF0-B544-3224EE175A08}"/>
              </a:ext>
            </a:extLst>
          </p:cNvPr>
          <p:cNvSpPr txBox="1"/>
          <p:nvPr/>
        </p:nvSpPr>
        <p:spPr>
          <a:xfrm>
            <a:off x="3154354" y="2126714"/>
            <a:ext cx="1200262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Teachers have the self-efficacy to teach and practise inclusive behaviours and values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79C41B0-F520-87D5-3A04-F0E455287AA1}"/>
              </a:ext>
            </a:extLst>
          </p:cNvPr>
          <p:cNvSpPr txBox="1"/>
          <p:nvPr/>
        </p:nvSpPr>
        <p:spPr>
          <a:xfrm>
            <a:off x="3028160" y="1951663"/>
            <a:ext cx="103929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Self-efficacy </a:t>
            </a:r>
            <a:endParaRPr lang="en-US" sz="800" dirty="0">
              <a:solidFill>
                <a:schemeClr val="bg1"/>
              </a:solidFill>
              <a:highlight>
                <a:srgbClr val="4E81BD"/>
              </a:highlight>
              <a:latin typeface="Arial"/>
              <a:cs typeface="Arial"/>
            </a:endParaRPr>
          </a:p>
        </p:txBody>
      </p:sp>
      <p:cxnSp>
        <p:nvCxnSpPr>
          <p:cNvPr id="35" name="Connector: Elbow 41">
            <a:extLst>
              <a:ext uri="{FF2B5EF4-FFF2-40B4-BE49-F238E27FC236}">
                <a16:creationId xmlns:a16="http://schemas.microsoft.com/office/drawing/2014/main" id="{8B862437-9783-902E-0219-94C1DAB05FA8}"/>
              </a:ext>
            </a:extLst>
          </p:cNvPr>
          <p:cNvCxnSpPr>
            <a:cxnSpLocks/>
          </p:cNvCxnSpPr>
          <p:nvPr/>
        </p:nvCxnSpPr>
        <p:spPr>
          <a:xfrm>
            <a:off x="3425081" y="2625917"/>
            <a:ext cx="667353" cy="67093"/>
          </a:xfrm>
          <a:prstGeom prst="bentConnector3">
            <a:avLst>
              <a:gd name="adj1" fmla="val -441"/>
            </a:avLst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1AF9DFF5-7C8F-CECA-F9CA-12AEB44195FC}"/>
              </a:ext>
            </a:extLst>
          </p:cNvPr>
          <p:cNvSpPr txBox="1"/>
          <p:nvPr/>
        </p:nvSpPr>
        <p:spPr>
          <a:xfrm>
            <a:off x="1922982" y="1964409"/>
            <a:ext cx="1222232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4E81BD"/>
                </a:highlight>
                <a:latin typeface="Arial"/>
                <a:cs typeface="Arial"/>
              </a:rPr>
              <a:t>Curriculum</a:t>
            </a:r>
            <a:endParaRPr lang="en-US" sz="800" dirty="0">
              <a:solidFill>
                <a:schemeClr val="bg1"/>
              </a:solidFill>
              <a:highlight>
                <a:srgbClr val="4E81BD"/>
              </a:highlight>
              <a:latin typeface="Arial"/>
              <a:cs typeface="Arial"/>
            </a:endParaRPr>
          </a:p>
        </p:txBody>
      </p:sp>
      <p:sp>
        <p:nvSpPr>
          <p:cNvPr id="37" name="object 76">
            <a:extLst>
              <a:ext uri="{FF2B5EF4-FFF2-40B4-BE49-F238E27FC236}">
                <a16:creationId xmlns:a16="http://schemas.microsoft.com/office/drawing/2014/main" id="{E27A24C0-0887-9E73-A9DE-8D9E5FEE4FE3}"/>
              </a:ext>
            </a:extLst>
          </p:cNvPr>
          <p:cNvSpPr txBox="1"/>
          <p:nvPr/>
        </p:nvSpPr>
        <p:spPr>
          <a:xfrm>
            <a:off x="2044657" y="2144869"/>
            <a:ext cx="1009545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231F20"/>
                </a:solidFill>
                <a:latin typeface="Arial"/>
                <a:cs typeface="Arial"/>
              </a:rPr>
              <a:t>The teaching of disability-inclusive values is embedded in the curriculum</a:t>
            </a:r>
            <a:endParaRPr lang="en-US" sz="700" dirty="0">
              <a:latin typeface="Arial"/>
              <a:cs typeface="Arial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4679087-5D56-D8F5-AD47-65027656B6AC}"/>
              </a:ext>
            </a:extLst>
          </p:cNvPr>
          <p:cNvCxnSpPr>
            <a:cxnSpLocks/>
          </p:cNvCxnSpPr>
          <p:nvPr/>
        </p:nvCxnSpPr>
        <p:spPr>
          <a:xfrm flipV="1">
            <a:off x="2075945" y="2577542"/>
            <a:ext cx="2342753" cy="16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bject 76">
            <a:extLst>
              <a:ext uri="{FF2B5EF4-FFF2-40B4-BE49-F238E27FC236}">
                <a16:creationId xmlns:a16="http://schemas.microsoft.com/office/drawing/2014/main" id="{062F94F2-FF30-7500-0D9F-9774476B14E5}"/>
              </a:ext>
            </a:extLst>
          </p:cNvPr>
          <p:cNvSpPr txBox="1"/>
          <p:nvPr/>
        </p:nvSpPr>
        <p:spPr>
          <a:xfrm>
            <a:off x="5610211" y="4293398"/>
            <a:ext cx="1115561" cy="3366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700" dirty="0">
                <a:solidFill>
                  <a:srgbClr val="3741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is a prevailing positive social norm that supports disability inclusion</a:t>
            </a:r>
            <a:endParaRPr 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95A58F2-80DE-E62D-A779-67A22EE47A9B}"/>
              </a:ext>
            </a:extLst>
          </p:cNvPr>
          <p:cNvSpPr txBox="1"/>
          <p:nvPr/>
        </p:nvSpPr>
        <p:spPr>
          <a:xfrm>
            <a:off x="5490279" y="4140061"/>
            <a:ext cx="117679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F79645"/>
                </a:highlight>
                <a:latin typeface="Arial"/>
                <a:cs typeface="Arial"/>
              </a:rPr>
              <a:t>Social norms</a:t>
            </a:r>
            <a:endParaRPr lang="en-US" sz="800" dirty="0">
              <a:solidFill>
                <a:schemeClr val="bg1"/>
              </a:solidFill>
              <a:highlight>
                <a:srgbClr val="F79645"/>
              </a:highlight>
              <a:latin typeface="Arial"/>
              <a:cs typeface="Arial"/>
            </a:endParaRPr>
          </a:p>
        </p:txBody>
      </p:sp>
      <p:sp>
        <p:nvSpPr>
          <p:cNvPr id="43" name="object 76">
            <a:extLst>
              <a:ext uri="{FF2B5EF4-FFF2-40B4-BE49-F238E27FC236}">
                <a16:creationId xmlns:a16="http://schemas.microsoft.com/office/drawing/2014/main" id="{BE9D62CA-79A9-23B9-881F-3406E225EA4D}"/>
              </a:ext>
            </a:extLst>
          </p:cNvPr>
          <p:cNvSpPr txBox="1"/>
          <p:nvPr/>
        </p:nvSpPr>
        <p:spPr>
          <a:xfrm>
            <a:off x="5620939" y="5030638"/>
            <a:ext cx="1201446" cy="3366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r>
              <a:rPr lang="en-US" sz="700" b="0" i="0" dirty="0">
                <a:solidFill>
                  <a:srgbClr val="37415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</a:t>
            </a:r>
            <a:r>
              <a:rPr lang="en-US" sz="700" dirty="0">
                <a:solidFill>
                  <a:srgbClr val="3741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is a successful social movement for disability inclusion</a:t>
            </a:r>
            <a:endParaRPr lang="en-US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0275A93-3987-FD13-1596-5EC95CACD3C0}"/>
              </a:ext>
            </a:extLst>
          </p:cNvPr>
          <p:cNvSpPr txBox="1"/>
          <p:nvPr/>
        </p:nvSpPr>
        <p:spPr>
          <a:xfrm>
            <a:off x="5486112" y="4692110"/>
            <a:ext cx="1176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F79645"/>
                </a:highlight>
                <a:latin typeface="Arial"/>
                <a:cs typeface="Arial"/>
              </a:rPr>
              <a:t>Demand through social movements</a:t>
            </a:r>
            <a:endParaRPr lang="en-US" sz="800" dirty="0">
              <a:solidFill>
                <a:schemeClr val="bg1"/>
              </a:solidFill>
              <a:highlight>
                <a:srgbClr val="F79645"/>
              </a:highlight>
              <a:latin typeface="Arial"/>
              <a:cs typeface="Arial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DFECE77-0033-7802-6BB8-778E832BCBCC}"/>
              </a:ext>
            </a:extLst>
          </p:cNvPr>
          <p:cNvSpPr/>
          <p:nvPr/>
        </p:nvSpPr>
        <p:spPr>
          <a:xfrm>
            <a:off x="8731132" y="3989001"/>
            <a:ext cx="1519054" cy="2831487"/>
          </a:xfrm>
          <a:prstGeom prst="rect">
            <a:avLst/>
          </a:prstGeom>
          <a:solidFill>
            <a:srgbClr val="F79645">
              <a:alpha val="19744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LB" dirty="0"/>
          </a:p>
        </p:txBody>
      </p:sp>
      <p:sp>
        <p:nvSpPr>
          <p:cNvPr id="46" name="object 76">
            <a:extLst>
              <a:ext uri="{FF2B5EF4-FFF2-40B4-BE49-F238E27FC236}">
                <a16:creationId xmlns:a16="http://schemas.microsoft.com/office/drawing/2014/main" id="{85AEF063-61B4-5EFA-6F15-93BA15D66139}"/>
              </a:ext>
            </a:extLst>
          </p:cNvPr>
          <p:cNvSpPr txBox="1"/>
          <p:nvPr/>
        </p:nvSpPr>
        <p:spPr>
          <a:xfrm>
            <a:off x="8824722" y="5053403"/>
            <a:ext cx="1425464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r>
              <a:rPr lang="en-US" sz="7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 within the movement have a sense of belonging and solidarity</a:t>
            </a:r>
            <a:endParaRPr lang="en-US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object 76">
            <a:extLst>
              <a:ext uri="{FF2B5EF4-FFF2-40B4-BE49-F238E27FC236}">
                <a16:creationId xmlns:a16="http://schemas.microsoft.com/office/drawing/2014/main" id="{8DAC425E-B39A-7D03-062D-3152066B45EC}"/>
              </a:ext>
            </a:extLst>
          </p:cNvPr>
          <p:cNvSpPr txBox="1"/>
          <p:nvPr/>
        </p:nvSpPr>
        <p:spPr>
          <a:xfrm>
            <a:off x="8834847" y="4265782"/>
            <a:ext cx="1148939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r>
              <a:rPr lang="en-US" sz="800" dirty="0">
                <a:solidFill>
                  <a:srgbClr val="374151"/>
                </a:solidFill>
                <a:latin typeface="Söhne"/>
              </a:rPr>
              <a:t>People perceive </a:t>
            </a:r>
            <a:r>
              <a:rPr lang="en-US" sz="800" b="0" i="0" dirty="0">
                <a:solidFill>
                  <a:srgbClr val="374151"/>
                </a:solidFill>
                <a:effectLst/>
                <a:latin typeface="Söhne"/>
              </a:rPr>
              <a:t>the cause of disability inclusion as morally just and deserving of support</a:t>
            </a:r>
            <a:endParaRPr lang="en-US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F44D6B0-2D30-F67E-286B-7B9109D76C06}"/>
              </a:ext>
            </a:extLst>
          </p:cNvPr>
          <p:cNvSpPr txBox="1"/>
          <p:nvPr/>
        </p:nvSpPr>
        <p:spPr>
          <a:xfrm>
            <a:off x="8686706" y="4115502"/>
            <a:ext cx="131087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F79645"/>
                </a:highlight>
                <a:latin typeface="Arial"/>
                <a:cs typeface="Arial"/>
              </a:rPr>
              <a:t>Worthiness</a:t>
            </a:r>
            <a:endParaRPr lang="en-US" sz="800" dirty="0">
              <a:solidFill>
                <a:schemeClr val="bg1"/>
              </a:solidFill>
              <a:highlight>
                <a:srgbClr val="F79645"/>
              </a:highlight>
              <a:latin typeface="Arial"/>
              <a:cs typeface="Arial"/>
            </a:endParaRPr>
          </a:p>
        </p:txBody>
      </p:sp>
      <p:cxnSp>
        <p:nvCxnSpPr>
          <p:cNvPr id="50" name="Connector: Elbow 41">
            <a:extLst>
              <a:ext uri="{FF2B5EF4-FFF2-40B4-BE49-F238E27FC236}">
                <a16:creationId xmlns:a16="http://schemas.microsoft.com/office/drawing/2014/main" id="{29B19C95-28FD-495D-2B95-5A4F62F67CA3}"/>
              </a:ext>
            </a:extLst>
          </p:cNvPr>
          <p:cNvCxnSpPr>
            <a:cxnSpLocks/>
          </p:cNvCxnSpPr>
          <p:nvPr/>
        </p:nvCxnSpPr>
        <p:spPr>
          <a:xfrm rot="10800000" flipV="1">
            <a:off x="6901103" y="5313837"/>
            <a:ext cx="1732704" cy="1"/>
          </a:xfrm>
          <a:prstGeom prst="bentConnector3">
            <a:avLst>
              <a:gd name="adj1" fmla="val 50000"/>
            </a:avLst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35CACC63-91EF-209E-A19C-6556FC33808C}"/>
              </a:ext>
            </a:extLst>
          </p:cNvPr>
          <p:cNvSpPr txBox="1"/>
          <p:nvPr/>
        </p:nvSpPr>
        <p:spPr>
          <a:xfrm>
            <a:off x="8698978" y="4863945"/>
            <a:ext cx="131087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F79645"/>
                </a:highlight>
                <a:latin typeface="Arial"/>
                <a:cs typeface="Arial"/>
              </a:rPr>
              <a:t>Unity </a:t>
            </a:r>
            <a:endParaRPr lang="en-US" sz="800" dirty="0">
              <a:solidFill>
                <a:schemeClr val="bg1"/>
              </a:solidFill>
              <a:highlight>
                <a:srgbClr val="F79645"/>
              </a:highlight>
              <a:latin typeface="Arial"/>
              <a:cs typeface="Arial"/>
            </a:endParaRPr>
          </a:p>
        </p:txBody>
      </p:sp>
      <p:sp>
        <p:nvSpPr>
          <p:cNvPr id="54" name="object 76">
            <a:extLst>
              <a:ext uri="{FF2B5EF4-FFF2-40B4-BE49-F238E27FC236}">
                <a16:creationId xmlns:a16="http://schemas.microsoft.com/office/drawing/2014/main" id="{91F8D6AF-F25E-EF8C-735D-19AB4B1D744C}"/>
              </a:ext>
            </a:extLst>
          </p:cNvPr>
          <p:cNvSpPr txBox="1"/>
          <p:nvPr/>
        </p:nvSpPr>
        <p:spPr>
          <a:xfrm>
            <a:off x="8814687" y="6174367"/>
            <a:ext cx="1323258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r>
              <a:rPr lang="en-U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 are dedicated and engaged for disability inclusion</a:t>
            </a:r>
            <a:endParaRPr lang="en-US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object 76">
            <a:extLst>
              <a:ext uri="{FF2B5EF4-FFF2-40B4-BE49-F238E27FC236}">
                <a16:creationId xmlns:a16="http://schemas.microsoft.com/office/drawing/2014/main" id="{C13F7738-2309-8327-8FA1-E43D17EA848F}"/>
              </a:ext>
            </a:extLst>
          </p:cNvPr>
          <p:cNvSpPr txBox="1"/>
          <p:nvPr/>
        </p:nvSpPr>
        <p:spPr>
          <a:xfrm>
            <a:off x="8812872" y="5691522"/>
            <a:ext cx="1425464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r>
              <a:rPr lang="en-U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 are enough people participating in the movement</a:t>
            </a:r>
            <a:endParaRPr lang="en-US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9029614-45DA-366C-3FEB-F1E8CFABF705}"/>
              </a:ext>
            </a:extLst>
          </p:cNvPr>
          <p:cNvSpPr txBox="1"/>
          <p:nvPr/>
        </p:nvSpPr>
        <p:spPr>
          <a:xfrm>
            <a:off x="8672909" y="5490489"/>
            <a:ext cx="131087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260" algn="l"/>
            <a:r>
              <a:rPr lang="en-US" sz="800" b="1" spc="-10" dirty="0">
                <a:solidFill>
                  <a:schemeClr val="bg1"/>
                </a:solidFill>
                <a:highlight>
                  <a:srgbClr val="F79645"/>
                </a:highlight>
                <a:latin typeface="Arial"/>
                <a:cs typeface="Arial"/>
              </a:rPr>
              <a:t>Numbers </a:t>
            </a:r>
            <a:endParaRPr lang="en-US" sz="800" dirty="0">
              <a:solidFill>
                <a:schemeClr val="bg1"/>
              </a:solidFill>
              <a:highlight>
                <a:srgbClr val="F79645"/>
              </a:highlight>
              <a:latin typeface="Arial"/>
              <a:cs typeface="Aria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85A612B-F70B-5458-314D-9DE2CF501AD8}"/>
              </a:ext>
            </a:extLst>
          </p:cNvPr>
          <p:cNvSpPr/>
          <p:nvPr/>
        </p:nvSpPr>
        <p:spPr>
          <a:xfrm>
            <a:off x="3754485" y="4245237"/>
            <a:ext cx="1620792" cy="129412"/>
          </a:xfrm>
          <a:prstGeom prst="rect">
            <a:avLst/>
          </a:prstGeom>
          <a:solidFill>
            <a:schemeClr val="accent3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Intermediate outcome 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BD6D15-475C-87E2-9552-6D3350620247}"/>
              </a:ext>
            </a:extLst>
          </p:cNvPr>
          <p:cNvSpPr/>
          <p:nvPr/>
        </p:nvSpPr>
        <p:spPr>
          <a:xfrm>
            <a:off x="1835325" y="4048881"/>
            <a:ext cx="797099" cy="106142"/>
          </a:xfrm>
          <a:prstGeom prst="rect">
            <a:avLst/>
          </a:prstGeom>
          <a:solidFill>
            <a:schemeClr val="accent3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Output 1.1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44C2728-E5F7-3C68-68D6-A8EB7DFD128F}"/>
              </a:ext>
            </a:extLst>
          </p:cNvPr>
          <p:cNvSpPr/>
          <p:nvPr/>
        </p:nvSpPr>
        <p:spPr>
          <a:xfrm>
            <a:off x="3747701" y="4796944"/>
            <a:ext cx="1620792" cy="129412"/>
          </a:xfrm>
          <a:prstGeom prst="rect">
            <a:avLst/>
          </a:prstGeom>
          <a:solidFill>
            <a:schemeClr val="accent3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Intermediate outcome 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CB37AB5-9BF3-48E2-4484-63E01266DA53}"/>
              </a:ext>
            </a:extLst>
          </p:cNvPr>
          <p:cNvSpPr/>
          <p:nvPr/>
        </p:nvSpPr>
        <p:spPr>
          <a:xfrm>
            <a:off x="5520593" y="3623264"/>
            <a:ext cx="1620792" cy="129412"/>
          </a:xfrm>
          <a:prstGeom prst="rect">
            <a:avLst/>
          </a:prstGeom>
          <a:solidFill>
            <a:schemeClr val="accent3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Intermediate outcome 4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BFFB17F-6EB7-08FE-98AD-AE23929FE052}"/>
              </a:ext>
            </a:extLst>
          </p:cNvPr>
          <p:cNvSpPr/>
          <p:nvPr/>
        </p:nvSpPr>
        <p:spPr>
          <a:xfrm>
            <a:off x="5537594" y="4083060"/>
            <a:ext cx="1620792" cy="129412"/>
          </a:xfrm>
          <a:prstGeom prst="rect">
            <a:avLst/>
          </a:prstGeom>
          <a:solidFill>
            <a:schemeClr val="accent3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Intermediate outcome 5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6A17E98-8FF4-5359-3A27-96DDDF62337E}"/>
              </a:ext>
            </a:extLst>
          </p:cNvPr>
          <p:cNvSpPr/>
          <p:nvPr/>
        </p:nvSpPr>
        <p:spPr>
          <a:xfrm>
            <a:off x="5528489" y="4628463"/>
            <a:ext cx="1620792" cy="129412"/>
          </a:xfrm>
          <a:prstGeom prst="rect">
            <a:avLst/>
          </a:prstGeom>
          <a:solidFill>
            <a:schemeClr val="accent3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Intermediate outcome 6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FAAF72A-F181-AE22-46D2-D929632F57E8}"/>
              </a:ext>
            </a:extLst>
          </p:cNvPr>
          <p:cNvSpPr/>
          <p:nvPr/>
        </p:nvSpPr>
        <p:spPr>
          <a:xfrm>
            <a:off x="4094579" y="2359461"/>
            <a:ext cx="954310" cy="260632"/>
          </a:xfrm>
          <a:prstGeom prst="rect">
            <a:avLst/>
          </a:prstGeom>
          <a:solidFill>
            <a:schemeClr val="accent3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Intermediate outcome 7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557D30E-74CF-CC04-F64A-974D8A9C8474}"/>
              </a:ext>
            </a:extLst>
          </p:cNvPr>
          <p:cNvSpPr/>
          <p:nvPr/>
        </p:nvSpPr>
        <p:spPr>
          <a:xfrm>
            <a:off x="5101501" y="2353396"/>
            <a:ext cx="954310" cy="260632"/>
          </a:xfrm>
          <a:prstGeom prst="rect">
            <a:avLst/>
          </a:prstGeom>
          <a:solidFill>
            <a:schemeClr val="accent3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Intermediate outcome 8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D640AA6-7C6B-F0BF-4178-6E03D6C41197}"/>
              </a:ext>
            </a:extLst>
          </p:cNvPr>
          <p:cNvSpPr/>
          <p:nvPr/>
        </p:nvSpPr>
        <p:spPr>
          <a:xfrm>
            <a:off x="6134499" y="2366431"/>
            <a:ext cx="954310" cy="260632"/>
          </a:xfrm>
          <a:prstGeom prst="rect">
            <a:avLst/>
          </a:prstGeom>
          <a:solidFill>
            <a:schemeClr val="accent3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Intermediate outcome 9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638F88C-7A40-E3ED-4C88-74B188364B9F}"/>
              </a:ext>
            </a:extLst>
          </p:cNvPr>
          <p:cNvSpPr/>
          <p:nvPr/>
        </p:nvSpPr>
        <p:spPr>
          <a:xfrm>
            <a:off x="3743775" y="3617006"/>
            <a:ext cx="1666438" cy="154968"/>
          </a:xfrm>
          <a:prstGeom prst="rect">
            <a:avLst/>
          </a:prstGeom>
          <a:solidFill>
            <a:schemeClr val="accent3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Intermediate outcome 3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005348A-148C-3DF3-E1AE-E3011B7A0CA3}"/>
              </a:ext>
            </a:extLst>
          </p:cNvPr>
          <p:cNvSpPr/>
          <p:nvPr/>
        </p:nvSpPr>
        <p:spPr>
          <a:xfrm>
            <a:off x="1824018" y="5112489"/>
            <a:ext cx="797099" cy="106142"/>
          </a:xfrm>
          <a:prstGeom prst="rect">
            <a:avLst/>
          </a:prstGeom>
          <a:solidFill>
            <a:schemeClr val="accent3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Output 1.2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620B3E5-4955-80BA-0335-E71C0372043C}"/>
              </a:ext>
            </a:extLst>
          </p:cNvPr>
          <p:cNvSpPr/>
          <p:nvPr/>
        </p:nvSpPr>
        <p:spPr>
          <a:xfrm>
            <a:off x="1812564" y="5691558"/>
            <a:ext cx="797099" cy="106142"/>
          </a:xfrm>
          <a:prstGeom prst="rect">
            <a:avLst/>
          </a:prstGeom>
          <a:solidFill>
            <a:schemeClr val="accent3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Output 1.3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963292F-7D12-6AB3-A899-448609BECA03}"/>
              </a:ext>
            </a:extLst>
          </p:cNvPr>
          <p:cNvSpPr/>
          <p:nvPr/>
        </p:nvSpPr>
        <p:spPr>
          <a:xfrm>
            <a:off x="3534692" y="6380764"/>
            <a:ext cx="797099" cy="106142"/>
          </a:xfrm>
          <a:prstGeom prst="rect">
            <a:avLst/>
          </a:prstGeom>
          <a:solidFill>
            <a:schemeClr val="accent3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Output 2.1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0A343F8-9B9D-4453-8893-C4815359EC1C}"/>
              </a:ext>
            </a:extLst>
          </p:cNvPr>
          <p:cNvSpPr/>
          <p:nvPr/>
        </p:nvSpPr>
        <p:spPr>
          <a:xfrm>
            <a:off x="4854461" y="6376940"/>
            <a:ext cx="797099" cy="106142"/>
          </a:xfrm>
          <a:prstGeom prst="rect">
            <a:avLst/>
          </a:prstGeom>
          <a:solidFill>
            <a:schemeClr val="accent3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Output 2.2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CCB5CBD-B399-FBA0-D4CC-BF5B4A4DD609}"/>
              </a:ext>
            </a:extLst>
          </p:cNvPr>
          <p:cNvSpPr/>
          <p:nvPr/>
        </p:nvSpPr>
        <p:spPr>
          <a:xfrm>
            <a:off x="2242804" y="2635185"/>
            <a:ext cx="797099" cy="106142"/>
          </a:xfrm>
          <a:prstGeom prst="rect">
            <a:avLst/>
          </a:prstGeom>
          <a:solidFill>
            <a:schemeClr val="accent3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Output 3.1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E249814-2864-6451-2BE7-9DDB0951347F}"/>
              </a:ext>
            </a:extLst>
          </p:cNvPr>
          <p:cNvSpPr/>
          <p:nvPr/>
        </p:nvSpPr>
        <p:spPr>
          <a:xfrm>
            <a:off x="2247247" y="3272192"/>
            <a:ext cx="797099" cy="106142"/>
          </a:xfrm>
          <a:prstGeom prst="rect">
            <a:avLst/>
          </a:prstGeom>
          <a:solidFill>
            <a:schemeClr val="accent3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Output 3.2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BCC04FB-905B-B401-43B3-88099BB30A86}"/>
              </a:ext>
            </a:extLst>
          </p:cNvPr>
          <p:cNvSpPr/>
          <p:nvPr/>
        </p:nvSpPr>
        <p:spPr>
          <a:xfrm>
            <a:off x="7622551" y="3031340"/>
            <a:ext cx="797099" cy="106142"/>
          </a:xfrm>
          <a:prstGeom prst="rect">
            <a:avLst/>
          </a:prstGeom>
          <a:solidFill>
            <a:schemeClr val="accent3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Output 3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E04AE7D-C1E0-EE2E-A4C7-C0A0F1BCCD57}"/>
              </a:ext>
            </a:extLst>
          </p:cNvPr>
          <p:cNvSpPr/>
          <p:nvPr/>
        </p:nvSpPr>
        <p:spPr>
          <a:xfrm>
            <a:off x="7324984" y="1963444"/>
            <a:ext cx="797099" cy="106142"/>
          </a:xfrm>
          <a:prstGeom prst="rect">
            <a:avLst/>
          </a:prstGeom>
          <a:solidFill>
            <a:schemeClr val="accent3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Output 9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858AED3-9466-2345-DE75-25200F8BBD0E}"/>
              </a:ext>
            </a:extLst>
          </p:cNvPr>
          <p:cNvSpPr/>
          <p:nvPr/>
        </p:nvSpPr>
        <p:spPr>
          <a:xfrm>
            <a:off x="8824722" y="4048881"/>
            <a:ext cx="797099" cy="106142"/>
          </a:xfrm>
          <a:prstGeom prst="rect">
            <a:avLst/>
          </a:prstGeom>
          <a:solidFill>
            <a:schemeClr val="accent3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Output 6.1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6808774-DCC5-AFB5-C567-AF56E81B108F}"/>
              </a:ext>
            </a:extLst>
          </p:cNvPr>
          <p:cNvSpPr/>
          <p:nvPr/>
        </p:nvSpPr>
        <p:spPr>
          <a:xfrm>
            <a:off x="8812872" y="4803927"/>
            <a:ext cx="797099" cy="106142"/>
          </a:xfrm>
          <a:prstGeom prst="rect">
            <a:avLst/>
          </a:prstGeom>
          <a:solidFill>
            <a:schemeClr val="accent3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Output 6.2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B3B0B72-B0CD-0532-AA0C-28EC09BD60F6}"/>
              </a:ext>
            </a:extLst>
          </p:cNvPr>
          <p:cNvSpPr/>
          <p:nvPr/>
        </p:nvSpPr>
        <p:spPr>
          <a:xfrm>
            <a:off x="8812871" y="5436144"/>
            <a:ext cx="797099" cy="106142"/>
          </a:xfrm>
          <a:prstGeom prst="rect">
            <a:avLst/>
          </a:prstGeom>
          <a:solidFill>
            <a:schemeClr val="accent3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Output 6.3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F20E383-BCD0-05EC-BA93-A3D7C975E85C}"/>
              </a:ext>
            </a:extLst>
          </p:cNvPr>
          <p:cNvSpPr/>
          <p:nvPr/>
        </p:nvSpPr>
        <p:spPr>
          <a:xfrm>
            <a:off x="8809334" y="5963593"/>
            <a:ext cx="797099" cy="106142"/>
          </a:xfrm>
          <a:prstGeom prst="rect">
            <a:avLst/>
          </a:prstGeom>
          <a:solidFill>
            <a:schemeClr val="accent3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Output 6.4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591ED98-5D4C-A6FB-85E0-8F444BAD17B6}"/>
              </a:ext>
            </a:extLst>
          </p:cNvPr>
          <p:cNvSpPr/>
          <p:nvPr/>
        </p:nvSpPr>
        <p:spPr>
          <a:xfrm>
            <a:off x="2059709" y="1904529"/>
            <a:ext cx="797099" cy="106142"/>
          </a:xfrm>
          <a:prstGeom prst="rect">
            <a:avLst/>
          </a:prstGeom>
          <a:solidFill>
            <a:schemeClr val="accent3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Output 7.1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A254DC58-40D5-7647-6011-7C7CBBAEF803}"/>
              </a:ext>
            </a:extLst>
          </p:cNvPr>
          <p:cNvSpPr/>
          <p:nvPr/>
        </p:nvSpPr>
        <p:spPr>
          <a:xfrm>
            <a:off x="3174751" y="1899404"/>
            <a:ext cx="797099" cy="106142"/>
          </a:xfrm>
          <a:prstGeom prst="rect">
            <a:avLst/>
          </a:prstGeom>
          <a:solidFill>
            <a:schemeClr val="accent3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Output 7.2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550E461-22D9-899A-9138-7ED315131FA1}"/>
              </a:ext>
            </a:extLst>
          </p:cNvPr>
          <p:cNvSpPr/>
          <p:nvPr/>
        </p:nvSpPr>
        <p:spPr>
          <a:xfrm>
            <a:off x="2659776" y="1163448"/>
            <a:ext cx="797099" cy="106142"/>
          </a:xfrm>
          <a:prstGeom prst="rect">
            <a:avLst/>
          </a:prstGeom>
          <a:solidFill>
            <a:schemeClr val="accent3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Output 8.1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310AF95-E5AB-7ECF-38D7-8B63CF0EFACE}"/>
              </a:ext>
            </a:extLst>
          </p:cNvPr>
          <p:cNvSpPr/>
          <p:nvPr/>
        </p:nvSpPr>
        <p:spPr>
          <a:xfrm>
            <a:off x="3816329" y="1150886"/>
            <a:ext cx="797099" cy="106142"/>
          </a:xfrm>
          <a:prstGeom prst="rect">
            <a:avLst/>
          </a:prstGeom>
          <a:solidFill>
            <a:schemeClr val="accent3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Output 8.2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D270C87-D7F1-AB36-FBE2-8075A91DC729}"/>
              </a:ext>
            </a:extLst>
          </p:cNvPr>
          <p:cNvSpPr/>
          <p:nvPr/>
        </p:nvSpPr>
        <p:spPr>
          <a:xfrm>
            <a:off x="4726335" y="1147846"/>
            <a:ext cx="797099" cy="106142"/>
          </a:xfrm>
          <a:prstGeom prst="rect">
            <a:avLst/>
          </a:prstGeom>
          <a:solidFill>
            <a:schemeClr val="accent3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Output 8.3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F4FD278C-AC10-7E52-BF89-DC7CF3C33496}"/>
              </a:ext>
            </a:extLst>
          </p:cNvPr>
          <p:cNvSpPr/>
          <p:nvPr/>
        </p:nvSpPr>
        <p:spPr>
          <a:xfrm>
            <a:off x="6014168" y="1147846"/>
            <a:ext cx="797099" cy="106142"/>
          </a:xfrm>
          <a:prstGeom prst="rect">
            <a:avLst/>
          </a:prstGeom>
          <a:solidFill>
            <a:schemeClr val="accent3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Output 8.4</a:t>
            </a:r>
          </a:p>
        </p:txBody>
      </p:sp>
    </p:spTree>
    <p:extLst>
      <p:ext uri="{BB962C8B-B14F-4D97-AF65-F5344CB8AC3E}">
        <p14:creationId xmlns:p14="http://schemas.microsoft.com/office/powerpoint/2010/main" val="755899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4.xml><?xml version="1.0" encoding="utf-8"?>
<?mso-contentType ?>
<SharedContentType xmlns="Microsoft.SharePoint.Taxonomy.ContentTypeSync" SourceId="73f51738-d318-4883-9d64-4f0bd0ccc55e" ContentTypeId="0x0101009BA85F8052A6DA4FA3E31FF9F74C6970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UNICEF Document" ma:contentTypeID="0x0101009BA85F8052A6DA4FA3E31FF9F74C6970000437CF648AEF984AB5218498BB4AF8C8" ma:contentTypeVersion="49" ma:contentTypeDescription="" ma:contentTypeScope="" ma:versionID="1ab84dd8b0a1e177b78debbf8e14697d">
  <xsd:schema xmlns:xsd="http://www.w3.org/2001/XMLSchema" xmlns:xs="http://www.w3.org/2001/XMLSchema" xmlns:p="http://schemas.microsoft.com/office/2006/metadata/properties" xmlns:ns1="http://schemas.microsoft.com/sharepoint/v3" xmlns:ns2="ca283e0b-db31-4043-a2ef-b80661bf084a" xmlns:ns3="http://schemas.microsoft.com/sharepoint.v3" xmlns:ns4="94126ab2-1107-4fc4-979e-a20a2af4f64f" xmlns:ns5="98558f30-3ec5-4f20-9c81-3c8941861da4" xmlns:ns6="http://schemas.microsoft.com/sharepoint/v4" targetNamespace="http://schemas.microsoft.com/office/2006/metadata/properties" ma:root="true" ma:fieldsID="edee83d62cfd0b38c225722d6877a481" ns1:_="" ns2:_="" ns3:_="" ns4:_="" ns5:_="" ns6:_="">
    <xsd:import namespace="http://schemas.microsoft.com/sharepoint/v3"/>
    <xsd:import namespace="ca283e0b-db31-4043-a2ef-b80661bf084a"/>
    <xsd:import namespace="http://schemas.microsoft.com/sharepoint.v3"/>
    <xsd:import namespace="94126ab2-1107-4fc4-979e-a20a2af4f64f"/>
    <xsd:import namespace="98558f30-3ec5-4f20-9c81-3c8941861da4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WrittenBy" minOccurs="0"/>
                <xsd:element ref="ns2:ContentLanguage" minOccurs="0"/>
                <xsd:element ref="ns3:CategoryDescription" minOccurs="0"/>
                <xsd:element ref="ns2:RecipientsEmail" minOccurs="0"/>
                <xsd:element ref="ns2:SenderEmail" minOccurs="0"/>
                <xsd:element ref="ns2:DateTransmittedEmail" minOccurs="0"/>
                <xsd:element ref="ns2:k8c968e8c72a4eda96b7e8fdbe192be2" minOccurs="0"/>
                <xsd:element ref="ns2:ga975397408f43e4b84ec8e5a598e523" minOccurs="0"/>
                <xsd:element ref="ns2:mda26ace941f4791a7314a339fee829c" minOccurs="0"/>
                <xsd:element ref="ns2:TaxCatchAllLabel" minOccurs="0"/>
                <xsd:element ref="ns2:TaxCatchAll" minOccurs="0"/>
                <xsd:element ref="ns2:h6a71f3e574e4344bc34f3fc9dd20054" minOccurs="0"/>
                <xsd:element ref="ns2:ContentStatus" minOccurs="0"/>
                <xsd:element ref="ns2:j169e817e0ee4eb8974e6fc4a2762909" minOccurs="0"/>
                <xsd:element ref="ns2:j048a4f9aaad4a8990a1d5e5f53cb451" minOccurs="0"/>
                <xsd:element ref="ns4:Year" minOccurs="0"/>
                <xsd:element ref="ns1:_vti_ItemDeclaredRecord" minOccurs="0"/>
                <xsd:element ref="ns5:TaxKeywordTaxHTField" minOccurs="0"/>
                <xsd:element ref="ns4:DU_x0020_subject" minOccurs="0"/>
                <xsd:element ref="ns5:SharedWithUsers" minOccurs="0"/>
                <xsd:element ref="ns5:SharedWithDetail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Metadata" minOccurs="0"/>
                <xsd:element ref="ns4:MediaServiceFastMetadata" minOccurs="0"/>
                <xsd:element ref="ns1:_vti_ItemHoldRecordStatus" minOccurs="0"/>
                <xsd:element ref="ns6:IconOverlay" minOccurs="0"/>
                <xsd:element ref="ns5:_dlc_DocId" minOccurs="0"/>
                <xsd:element ref="ns5:_dlc_DocIdUrl" minOccurs="0"/>
                <xsd:element ref="ns5:_dlc_DocIdPersistId" minOccurs="0"/>
                <xsd:element ref="ns5:SemaphoreItemMetadata" minOccurs="0"/>
                <xsd:element ref="ns4:MediaLengthInSeconds" minOccurs="0"/>
                <xsd:element ref="ns4:lcf76f155ced4ddcb4097134ff3c332f" minOccurs="0"/>
                <xsd:element ref="ns4:MediaServiceObjectDetectorVersion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31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46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283e0b-db31-4043-a2ef-b80661bf084a" elementFormDefault="qualified">
    <xsd:import namespace="http://schemas.microsoft.com/office/2006/documentManagement/types"/>
    <xsd:import namespace="http://schemas.microsoft.com/office/infopath/2007/PartnerControls"/>
    <xsd:element name="WrittenBy" ma:index="3" nillable="true" ma:displayName="Written By" ma:description="‘Written By’ is auto-completed with the name of the uploader, but can be edited if you are uploading on behalf of someone else." ma:list="UserInfo" ma:SharePointGroup="0" ma:internalName="Written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ntentLanguage" ma:index="4" nillable="true" ma:displayName="Content Language *" ma:default="English" ma:format="RadioButtons" ma:indexed="true" ma:internalName="ContentLanguage">
      <xsd:simpleType>
        <xsd:restriction base="dms:Choice">
          <xsd:enumeration value="English"/>
          <xsd:enumeration value="French"/>
          <xsd:enumeration value="Spanish"/>
          <xsd:enumeration value="Russian"/>
          <xsd:enumeration value="Chinese"/>
          <xsd:enumeration value="Arabic"/>
          <xsd:enumeration value="other"/>
        </xsd:restriction>
      </xsd:simpleType>
    </xsd:element>
    <xsd:element name="RecipientsEmail" ma:index="9" nillable="true" ma:displayName="Recipients (email)" ma:hidden="true" ma:internalName="RecipientsEmail" ma:readOnly="false">
      <xsd:simpleType>
        <xsd:restriction base="dms:Text">
          <xsd:maxLength value="255"/>
        </xsd:restriction>
      </xsd:simpleType>
    </xsd:element>
    <xsd:element name="SenderEmail" ma:index="10" nillable="true" ma:displayName="Sender (email)" ma:hidden="true" ma:internalName="SenderEmail" ma:readOnly="false">
      <xsd:simpleType>
        <xsd:restriction base="dms:Text">
          <xsd:maxLength value="255"/>
        </xsd:restriction>
      </xsd:simpleType>
    </xsd:element>
    <xsd:element name="DateTransmittedEmail" ma:index="11" nillable="true" ma:displayName="Date transmitted (email)" ma:format="DateTime" ma:hidden="true" ma:internalName="DateTransmittedEmail" ma:readOnly="false">
      <xsd:simpleType>
        <xsd:restriction base="dms:DateTime"/>
      </xsd:simpleType>
    </xsd:element>
    <xsd:element name="k8c968e8c72a4eda96b7e8fdbe192be2" ma:index="12" nillable="true" ma:taxonomy="true" ma:internalName="k8c968e8c72a4eda96b7e8fdbe192be2" ma:taxonomyFieldName="GeographicScope" ma:displayName="Geographic Scope" ma:default="" ma:fieldId="{48c968e8-c72a-4eda-96b7-e8fdbe192be2}" ma:taxonomyMulti="true" ma:sspId="73f51738-d318-4883-9d64-4f0bd0ccc55e" ma:termSetId="0a00fedf-defc-4fe3-a3bf-9929b29a638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975397408f43e4b84ec8e5a598e523" ma:index="16" nillable="true" ma:taxonomy="true" ma:internalName="ga975397408f43e4b84ec8e5a598e523" ma:taxonomyFieldName="OfficeDivision" ma:displayName="Office/Division *" ma:default="33;#Programme Division-456D|b599cc08-53d0-4ecf-afce-40bdcdf910e2" ma:fieldId="{0a975397-408f-43e4-b84e-c8e5a598e523}" ma:sspId="73f51738-d318-4883-9d64-4f0bd0ccc55e" ma:termSetId="1761a25e-44f4-4213-964a-f96c515e12c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da26ace941f4791a7314a339fee829c" ma:index="17" nillable="true" ma:taxonomy="true" ma:internalName="mda26ace941f4791a7314a339fee829c" ma:taxonomyFieldName="DocumentType" ma:displayName="Document Type *" ma:indexed="true" ma:default="" ma:fieldId="{6da26ace-941f-4791-a731-4a339fee829c}" ma:sspId="73f51738-d318-4883-9d64-4f0bd0ccc55e" ma:termSetId="f93b6877-8902-4378-8587-5ec85f36ead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18" nillable="true" ma:displayName="Taxonomy Catch All Column1" ma:hidden="true" ma:list="{e979ea12-d0ab-463a-9898-db67648c5275}" ma:internalName="TaxCatchAllLabel" ma:readOnly="true" ma:showField="CatchAllDataLabel" ma:web="98558f30-3ec5-4f20-9c81-3c8941861d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2" nillable="true" ma:displayName="Taxonomy Catch All Column" ma:hidden="true" ma:list="{e979ea12-d0ab-463a-9898-db67648c5275}" ma:internalName="TaxCatchAll" ma:showField="CatchAllData" ma:web="98558f30-3ec5-4f20-9c81-3c8941861d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6a71f3e574e4344bc34f3fc9dd20054" ma:index="23" nillable="true" ma:taxonomy="true" ma:internalName="h6a71f3e574e4344bc34f3fc9dd20054" ma:taxonomyFieldName="Topic" ma:displayName="Topic *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ntentStatus" ma:index="25" nillable="true" ma:displayName="Content Status" ma:description="Optional column to indicate document status: no status, draft, final or expired.​" ma:format="RadioButtons" ma:internalName="ContentStatus">
      <xsd:simpleType>
        <xsd:restriction base="dms:Choice">
          <xsd:enumeration value="­"/>
          <xsd:enumeration value="Draft"/>
          <xsd:enumeration value="Final"/>
          <xsd:enumeration value="Expired"/>
        </xsd:restriction>
      </xsd:simpleType>
    </xsd:element>
    <xsd:element name="j169e817e0ee4eb8974e6fc4a2762909" ma:index="26" nillable="true" ma:taxonomy="true" ma:internalName="j169e817e0ee4eb8974e6fc4a2762909" ma:taxonomyFieldName="CriticalForLongTermRetention" ma:displayName="Critical for long-term retention?" ma:default="" ma:fieldId="{3169e817-e0ee-4eb8-974e-6fc4a2762909}" ma:sspId="73f51738-d318-4883-9d64-4f0bd0ccc55e" ma:termSetId="59f85175-3dbf-4592-9c1d-453af9da4e8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048a4f9aaad4a8990a1d5e5f53cb451" ma:index="28" nillable="true" ma:taxonomy="true" ma:internalName="j048a4f9aaad4a8990a1d5e5f53cb451" ma:taxonomyFieldName="SystemDTAC" ma:displayName="System-DT-AC" ma:default="" ma:fieldId="{3048a4f9-aaad-4a89-90a1-d5e5f53cb451}" ma:sspId="73f51738-d318-4883-9d64-4f0bd0ccc55e" ma:termSetId="1e3381f3-a35f-499a-9a3c-017e5423e02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internalName="Category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126ab2-1107-4fc4-979e-a20a2af4f64f" elementFormDefault="qualified">
    <xsd:import namespace="http://schemas.microsoft.com/office/2006/documentManagement/types"/>
    <xsd:import namespace="http://schemas.microsoft.com/office/infopath/2007/PartnerControls"/>
    <xsd:element name="Year" ma:index="30" nillable="true" ma:displayName="Year" ma:format="Dropdown" ma:internalName="Year">
      <xsd:simpleType>
        <xsd:restriction base="dms:Choice">
          <xsd:enumeration value="2022"/>
          <xsd:enumeration value="2021"/>
          <xsd:enumeration value="2020"/>
          <xsd:enumeration value="2019"/>
          <xsd:enumeration value="2018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</xsd:restriction>
      </xsd:simpleType>
    </xsd:element>
    <xsd:element name="DU_x0020_subject" ma:index="33" nillable="true" ma:displayName="Disability subject:  " ma:format="Dropdown" ma:internalName="DU_x0020_subject">
      <xsd:simpleType>
        <xsd:restriction base="dms:Choice">
          <xsd:enumeration value="Access to justice"/>
          <xsd:enumeration value="Adolescents"/>
          <xsd:enumeration value="Advocacy"/>
          <xsd:enumeration value="Assistive Technology"/>
          <xsd:enumeration value="Child Protection"/>
          <xsd:enumeration value="Communication for Development"/>
          <xsd:enumeration value="Data"/>
          <xsd:enumeration value="Early Childhood Development"/>
          <xsd:enumeration value="Education"/>
          <xsd:enumeration value="Gender"/>
          <xsd:enumeration value="Health"/>
          <xsd:enumeration value="HIV/AIDS"/>
          <xsd:enumeration value="Human Rights"/>
          <xsd:enumeration value="Humanitarian"/>
          <xsd:enumeration value="Inclusive UNICEF"/>
          <xsd:enumeration value="Innovation and Technology"/>
          <xsd:enumeration value="Nutrition"/>
          <xsd:enumeration value="Partnerships"/>
          <xsd:enumeration value="Policy and Legislation"/>
          <xsd:enumeration value="Social Protection"/>
          <xsd:enumeration value="Tools and Guidelines"/>
          <xsd:enumeration value="WASH"/>
          <xsd:enumeration value="Urban"/>
          <xsd:enumeration value="N/A"/>
          <xsd:enumeration value="Knowledge Management"/>
          <xsd:enumeration value="Disability Inclusion Policy and Strategy"/>
          <xsd:enumeration value="Webinars"/>
          <xsd:enumeration value="COAR"/>
          <xsd:enumeration value="3rd December"/>
          <xsd:enumeration value="COVID-19 and CWD"/>
          <xsd:enumeration value="Accessibility"/>
          <xsd:enumeration value="OPDs"/>
          <xsd:enumeration value="Human Resources"/>
        </xsd:restriction>
      </xsd:simpleType>
    </xsd:element>
    <xsd:element name="MediaServiceAutoTags" ma:index="37" nillable="true" ma:displayName="Tags" ma:internalName="MediaServiceAutoTags" ma:readOnly="true">
      <xsd:simpleType>
        <xsd:restriction base="dms:Text"/>
      </xsd:simpleType>
    </xsd:element>
    <xsd:element name="MediaServiceOCR" ma:index="3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4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43" nillable="true" ma:displayName="MediaServiceDateTaken" ma:hidden="true" ma:internalName="MediaServiceDateTaken" ma:readOnly="true">
      <xsd:simpleType>
        <xsd:restriction base="dms:Text"/>
      </xsd:simpleType>
    </xsd:element>
    <xsd:element name="MediaServiceMetadata" ma:index="4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45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5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54" nillable="true" ma:taxonomy="true" ma:internalName="lcf76f155ced4ddcb4097134ff3c332f" ma:taxonomyFieldName="MediaServiceImageTags" ma:displayName="Image Tags" ma:readOnly="false" ma:fieldId="{5cf76f15-5ced-4ddc-b409-7134ff3c332f}" ma:taxonomyMulti="true" ma:sspId="73f51738-d318-4883-9d64-4f0bd0ccc55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5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56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58f30-3ec5-4f20-9c81-3c8941861da4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32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edWithUsers" ma:index="3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_dlc_DocId" ma:index="4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4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5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emaphoreItemMetadata" ma:index="51" nillable="true" ma:displayName="Semaphore Status" ma:hidden="true" ma:internalName="SemaphoreItemMetadata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47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maphoreItemMetadata xmlns="98558f30-3ec5-4f20-9c81-3c8941861da4" xsi:nil="true"/>
    <TaxCatchAll xmlns="ca283e0b-db31-4043-a2ef-b80661bf084a">
      <Value>33</Value>
    </TaxCatchAll>
    <ga975397408f43e4b84ec8e5a598e523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Programme Division-456D</TermName>
          <TermId xmlns="http://schemas.microsoft.com/office/infopath/2007/PartnerControls">b599cc08-53d0-4ecf-afce-40bdcdf910e2</TermId>
        </TermInfo>
      </Terms>
    </ga975397408f43e4b84ec8e5a598e523>
    <DU_x0020_subject xmlns="94126ab2-1107-4fc4-979e-a20a2af4f64f" xsi:nil="true"/>
    <k8c968e8c72a4eda96b7e8fdbe192be2 xmlns="ca283e0b-db31-4043-a2ef-b80661bf084a">
      <Terms xmlns="http://schemas.microsoft.com/office/infopath/2007/PartnerControls"/>
    </k8c968e8c72a4eda96b7e8fdbe192be2>
    <j169e817e0ee4eb8974e6fc4a2762909 xmlns="ca283e0b-db31-4043-a2ef-b80661bf084a">
      <Terms xmlns="http://schemas.microsoft.com/office/infopath/2007/PartnerControls"/>
    </j169e817e0ee4eb8974e6fc4a2762909>
    <TaxKeywordTaxHTField xmlns="98558f30-3ec5-4f20-9c81-3c8941861da4">
      <Terms xmlns="http://schemas.microsoft.com/office/infopath/2007/PartnerControls"/>
    </TaxKeywordTaxHTField>
    <DateTransmittedEmail xmlns="ca283e0b-db31-4043-a2ef-b80661bf084a" xsi:nil="true"/>
    <ContentStatus xmlns="ca283e0b-db31-4043-a2ef-b80661bf084a" xsi:nil="true"/>
    <SenderEmail xmlns="ca283e0b-db31-4043-a2ef-b80661bf084a" xsi:nil="true"/>
    <IconOverlay xmlns="http://schemas.microsoft.com/sharepoint/v4" xsi:nil="true"/>
    <ContentLanguage xmlns="ca283e0b-db31-4043-a2ef-b80661bf084a">English</ContentLanguage>
    <j048a4f9aaad4a8990a1d5e5f53cb451 xmlns="ca283e0b-db31-4043-a2ef-b80661bf084a">
      <Terms xmlns="http://schemas.microsoft.com/office/infopath/2007/PartnerControls"/>
    </j048a4f9aaad4a8990a1d5e5f53cb451>
    <h6a71f3e574e4344bc34f3fc9dd20054 xmlns="ca283e0b-db31-4043-a2ef-b80661bf084a">
      <Terms xmlns="http://schemas.microsoft.com/office/infopath/2007/PartnerControls"/>
    </h6a71f3e574e4344bc34f3fc9dd20054>
    <CategoryDescription xmlns="http://schemas.microsoft.com/sharepoint.v3" xsi:nil="true"/>
    <RecipientsEmail xmlns="ca283e0b-db31-4043-a2ef-b80661bf084a" xsi:nil="true"/>
    <mda26ace941f4791a7314a339fee829c xmlns="ca283e0b-db31-4043-a2ef-b80661bf084a">
      <Terms xmlns="http://schemas.microsoft.com/office/infopath/2007/PartnerControls"/>
    </mda26ace941f4791a7314a339fee829c>
    <Year xmlns="94126ab2-1107-4fc4-979e-a20a2af4f64f" xsi:nil="true"/>
    <WrittenBy xmlns="ca283e0b-db31-4043-a2ef-b80661bf084a">
      <UserInfo>
        <DisplayName/>
        <AccountId xsi:nil="true"/>
        <AccountType/>
      </UserInfo>
    </WrittenBy>
    <lcf76f155ced4ddcb4097134ff3c332f xmlns="94126ab2-1107-4fc4-979e-a20a2af4f64f">
      <Terms xmlns="http://schemas.microsoft.com/office/infopath/2007/PartnerControls"/>
    </lcf76f155ced4ddcb4097134ff3c332f>
    <_dlc_DocId xmlns="98558f30-3ec5-4f20-9c81-3c8941861da4">CPDDISABIL-232632018-9670</_dlc_DocId>
    <_dlc_DocIdUrl xmlns="98558f30-3ec5-4f20-9c81-3c8941861da4">
      <Url>https://unicef.sharepoint.com/sites/PD-Disability/_layouts/15/DocIdRedir.aspx?ID=CPDDISABIL-232632018-9670</Url>
      <Description>CPDDISABIL-232632018-9670</Description>
    </_dlc_DocIdUrl>
  </documentManagement>
</p:properties>
</file>

<file path=customXml/itemProps1.xml><?xml version="1.0" encoding="utf-8"?>
<ds:datastoreItem xmlns:ds="http://schemas.openxmlformats.org/officeDocument/2006/customXml" ds:itemID="{ADF408C9-0FED-4BFE-ADCF-55678456DD1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D5E5A2D-19D6-45DD-9604-E1CAB36BDD84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EB81F487-D8FE-4D22-B1EC-9031674970DD}">
  <ds:schemaRefs>
    <ds:schemaRef ds:uri="http://schemas.microsoft.com/office/2006/metadata/customXsn"/>
  </ds:schemaRefs>
</ds:datastoreItem>
</file>

<file path=customXml/itemProps4.xml><?xml version="1.0" encoding="utf-8"?>
<ds:datastoreItem xmlns:ds="http://schemas.openxmlformats.org/officeDocument/2006/customXml" ds:itemID="{A6CEC23F-58D7-48BB-A01C-6DCFA16AE6A3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1CBE46DE-7EDC-4A4E-8223-7550C341B5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a283e0b-db31-4043-a2ef-b80661bf084a"/>
    <ds:schemaRef ds:uri="http://schemas.microsoft.com/sharepoint.v3"/>
    <ds:schemaRef ds:uri="94126ab2-1107-4fc4-979e-a20a2af4f64f"/>
    <ds:schemaRef ds:uri="98558f30-3ec5-4f20-9c81-3c8941861da4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6.xml><?xml version="1.0" encoding="utf-8"?>
<ds:datastoreItem xmlns:ds="http://schemas.openxmlformats.org/officeDocument/2006/customXml" ds:itemID="{1C672DA6-E1F5-438F-9C6C-343943FB7FD7}">
  <ds:schemaRefs>
    <ds:schemaRef ds:uri="http://schemas.microsoft.com/office/2006/metadata/properties"/>
    <ds:schemaRef ds:uri="http://schemas.microsoft.com/office/infopath/2007/PartnerControls"/>
    <ds:schemaRef ds:uri="98558f30-3ec5-4f20-9c81-3c8941861da4"/>
    <ds:schemaRef ds:uri="ca283e0b-db31-4043-a2ef-b80661bf084a"/>
    <ds:schemaRef ds:uri="94126ab2-1107-4fc4-979e-a20a2af4f64f"/>
    <ds:schemaRef ds:uri="http://schemas.microsoft.com/sharepoint/v4"/>
    <ds:schemaRef ds:uri="http://schemas.microsoft.com/sharepoint.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1438</TotalTime>
  <Words>1856</Words>
  <Application>Microsoft Office PowerPoint</Application>
  <PresentationFormat>Custom</PresentationFormat>
  <Paragraphs>352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People discriminate against people with disabilities</vt:lpstr>
      <vt:lpstr>People practise disability-inclusive behaviours</vt:lpstr>
      <vt:lpstr>People practise disability-inclusive behaviours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PWD diagram</dc:title>
  <dc:creator>USER</dc:creator>
  <cp:lastModifiedBy>Anna Burlyaeva</cp:lastModifiedBy>
  <cp:revision>74</cp:revision>
  <dcterms:created xsi:type="dcterms:W3CDTF">2022-11-29T18:34:47Z</dcterms:created>
  <dcterms:modified xsi:type="dcterms:W3CDTF">2024-02-07T18:59:27Z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2022-11-29T00:00:00Z</vt:filetime>
  </property>
  <property fmtid="{D5CDD505-2E9C-101B-9397-08002B2CF9AE}" pid="3" name="Creator">
    <vt:lpwstr>Adobe Illustrator 27.0 (Macintosh)</vt:lpwstr>
  </property>
  <property fmtid="{D5CDD505-2E9C-101B-9397-08002B2CF9AE}" pid="4" name="LastSaved">
    <vt:filetime>2022-11-29T00:00:00Z</vt:filetime>
  </property>
  <property fmtid="{D5CDD505-2E9C-101B-9397-08002B2CF9AE}" pid="5" name="Producer">
    <vt:lpwstr>Adobe PDF library 16.07</vt:lpwstr>
  </property>
  <property fmtid="{D5CDD505-2E9C-101B-9397-08002B2CF9AE}" pid="6" name="ContentTypeId">
    <vt:lpwstr>0x0101009BA85F8052A6DA4FA3E31FF9F74C6970000437CF648AEF984AB5218498BB4AF8C8</vt:lpwstr>
  </property>
  <property fmtid="{D5CDD505-2E9C-101B-9397-08002B2CF9AE}" pid="7" name="OfficeDivision">
    <vt:i4>33</vt:i4>
  </property>
  <property fmtid="{D5CDD505-2E9C-101B-9397-08002B2CF9AE}" pid="8" name="_dlc_DocIdItemGuid">
    <vt:lpwstr>a8707479-be20-482e-8d5e-3984489fabcc</vt:lpwstr>
  </property>
</Properties>
</file>